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26"/>
  </p:notesMasterIdLst>
  <p:handoutMasterIdLst>
    <p:handoutMasterId r:id="rId27"/>
  </p:handoutMasterIdLst>
  <p:sldIdLst>
    <p:sldId id="372" r:id="rId2"/>
    <p:sldId id="326" r:id="rId3"/>
    <p:sldId id="405" r:id="rId4"/>
    <p:sldId id="428" r:id="rId5"/>
    <p:sldId id="427" r:id="rId6"/>
    <p:sldId id="425" r:id="rId7"/>
    <p:sldId id="410" r:id="rId8"/>
    <p:sldId id="409" r:id="rId9"/>
    <p:sldId id="413" r:id="rId10"/>
    <p:sldId id="414" r:id="rId11"/>
    <p:sldId id="429" r:id="rId12"/>
    <p:sldId id="430" r:id="rId13"/>
    <p:sldId id="431" r:id="rId14"/>
    <p:sldId id="422" r:id="rId15"/>
    <p:sldId id="396" r:id="rId16"/>
    <p:sldId id="426" r:id="rId17"/>
    <p:sldId id="278" r:id="rId18"/>
    <p:sldId id="279" r:id="rId19"/>
    <p:sldId id="324" r:id="rId20"/>
    <p:sldId id="332" r:id="rId21"/>
    <p:sldId id="334" r:id="rId22"/>
    <p:sldId id="383" r:id="rId23"/>
    <p:sldId id="404" r:id="rId24"/>
    <p:sldId id="402" r:id="rId25"/>
  </p:sldIdLst>
  <p:sldSz cx="12192000" cy="6858000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8000"/>
    <a:srgbClr val="33CC33"/>
    <a:srgbClr val="FF9966"/>
    <a:srgbClr val="CCFF99"/>
    <a:srgbClr val="FFCC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27" autoAdjust="0"/>
    <p:restoredTop sz="94562" autoAdjust="0"/>
  </p:normalViewPr>
  <p:slideViewPr>
    <p:cSldViewPr snapToGrid="0">
      <p:cViewPr varScale="1">
        <p:scale>
          <a:sx n="77" d="100"/>
          <a:sy n="77" d="100"/>
        </p:scale>
        <p:origin x="894" y="96"/>
      </p:cViewPr>
      <p:guideLst/>
    </p:cSldViewPr>
  </p:slideViewPr>
  <p:outlineViewPr>
    <p:cViewPr>
      <p:scale>
        <a:sx n="33" d="100"/>
        <a:sy n="33" d="100"/>
      </p:scale>
      <p:origin x="0" y="-53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085" cy="513120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4020548" y="0"/>
            <a:ext cx="3077085" cy="513120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r">
              <a:defRPr sz="1200"/>
            </a:lvl1pPr>
          </a:lstStyle>
          <a:p>
            <a:fld id="{4A7BA827-BE2C-40B7-8AEE-311BAD8D8EFA}" type="datetimeFigureOut">
              <a:rPr lang="nb-NO" smtClean="0"/>
              <a:t>18.10.2020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721494"/>
            <a:ext cx="3077085" cy="513120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4020548" y="9721494"/>
            <a:ext cx="3077085" cy="513120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r">
              <a:defRPr sz="1200"/>
            </a:lvl1pPr>
          </a:lstStyle>
          <a:p>
            <a:fld id="{3D717F40-7477-4C24-A1B0-6137DE1BFF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232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r">
              <a:defRPr sz="1200"/>
            </a:lvl1pPr>
          </a:lstStyle>
          <a:p>
            <a:fld id="{07294E95-E578-4134-AF72-82B37B93DC77}" type="datetimeFigureOut">
              <a:rPr lang="nb-NO" smtClean="0"/>
              <a:t>18.10.2020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87" tIns="47444" rIns="94887" bIns="4744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4887" tIns="47444" rIns="94887" bIns="47444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r">
              <a:defRPr sz="1200"/>
            </a:lvl1pPr>
          </a:lstStyle>
          <a:p>
            <a:fld id="{F7C446FC-4B10-4484-BCA7-BD9B98FCFB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471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446FC-4B10-4484-BCA7-BD9B98FCFBB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627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C25DBF-FB3E-441D-AD7E-5BE8036A7E5B}" type="slidenum">
              <a:rPr kumimoji="0" lang="nb-NO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kumimoji="0" lang="nb-NO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7963" y="835025"/>
            <a:ext cx="7416801" cy="4171950"/>
          </a:xfrm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931" tIns="47466" rIns="94931" bIns="47466"/>
          <a:lstStyle/>
          <a:p>
            <a:r>
              <a:rPr lang="nb-NO" smtClean="0"/>
              <a:t>Tidlig behandling: Ideelt å håndtere miljøfaktorene før Levaxin substitusjon er nødvendig</a:t>
            </a:r>
          </a:p>
          <a:p>
            <a:r>
              <a:rPr lang="nb-NO" smtClean="0"/>
              <a:t>Mulig å reversere begynnende tyreoidea ubalanse?</a:t>
            </a:r>
          </a:p>
          <a:p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46167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C2E32-AAC9-49C9-A13E-1F1DCECCBF19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69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2DC1-B905-48AC-8409-8C2711B151AB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46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6258-26BF-4839-9027-91DCD7EDA26D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0596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50E2-74D0-4FB1-9D05-95246BACC585}" type="datetime1">
              <a:rPr lang="nb-NO" smtClean="0"/>
              <a:t>18.10.2020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3586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92BD-454E-46DF-9537-B66598CAC7F9}" type="datetime1">
              <a:rPr lang="nb-NO" smtClean="0"/>
              <a:t>18.10.2020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3533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3A0B-CDD3-4858-AEBE-849A06C46691}" type="datetime1">
              <a:rPr lang="nb-NO" smtClean="0"/>
              <a:t>18.10.2020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60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0298-929E-413C-AFE7-5A54DB275411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306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3D64-B3D8-4CA1-8B18-D855D018F912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96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71FA-CB58-402A-A122-7C0EAAB8FE57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93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F8C5-9FF6-4EBB-9E91-4D66C5E7A343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86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4B50-9508-472F-8BD1-0ABD871DC829}" type="datetime1">
              <a:rPr lang="nb-NO" smtClean="0"/>
              <a:t>18.10.2020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11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658E-AB62-4673-81B9-71E0880B20E3}" type="datetime1">
              <a:rPr lang="nb-NO" smtClean="0"/>
              <a:t>18.10.2020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330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CD4C-2C85-4B15-AD11-D823C36EE434}" type="datetime1">
              <a:rPr lang="nb-NO" smtClean="0"/>
              <a:t>18.10.2020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59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CEB6-1B9D-455A-A3F2-EB15DA7214ED}" type="datetime1">
              <a:rPr lang="nb-NO" smtClean="0"/>
              <a:t>18.10.2020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260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4A2B-48DB-4C28-A863-9ECC0697BD47}" type="datetime1">
              <a:rPr lang="nb-NO" smtClean="0"/>
              <a:t>18.10.2020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95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1607-584B-4C73-BA94-CB2EAFC83EA6}" type="datetime1">
              <a:rPr lang="nb-NO" smtClean="0"/>
              <a:t>18.10.2020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39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6236E-09D3-4DAC-B7D7-C1E0DF12B7F9}" type="datetime1">
              <a:rPr lang="nb-NO" smtClean="0"/>
              <a:t>18.10.2020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1101C32-4FE7-4DD3-9586-FF82AAD6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947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580150" y="1771650"/>
            <a:ext cx="5196409" cy="3589020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28000"/>
                </a:schemeClr>
              </a:gs>
              <a:gs pos="10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18000"/>
                  <a:satMod val="120000"/>
                  <a:lumMod val="69000"/>
                </a:schemeClr>
              </a:gs>
            </a:gsLst>
            <a:lin ang="2520000" scaled="0"/>
          </a:gradFill>
        </p:spPr>
        <p:txBody>
          <a:bodyPr>
            <a:normAutofit fontScale="90000"/>
          </a:bodyPr>
          <a:lstStyle/>
          <a:p>
            <a:pPr algn="ctr"/>
            <a:r>
              <a:rPr lang="nb-NO" sz="7200" dirty="0" smtClean="0"/>
              <a:t>Selen</a:t>
            </a:r>
            <a:r>
              <a:rPr lang="nb-NO" sz="7200" dirty="0"/>
              <a:t> </a:t>
            </a:r>
            <a:r>
              <a:rPr lang="nb-NO" sz="7200" dirty="0" smtClean="0"/>
              <a:t>- </a:t>
            </a:r>
            <a:r>
              <a:rPr lang="nb-NO" sz="3600" dirty="0" smtClean="0"/>
              <a:t> </a:t>
            </a:r>
            <a:br>
              <a:rPr lang="nb-NO" sz="3600" dirty="0" smtClean="0"/>
            </a:br>
            <a:r>
              <a:rPr lang="nb-NO" sz="3600" dirty="0" smtClean="0"/>
              <a:t>Oksidativt stress</a:t>
            </a:r>
            <a:br>
              <a:rPr lang="nb-NO" sz="3600" dirty="0" smtClean="0"/>
            </a:br>
            <a:r>
              <a:rPr lang="nb-NO" sz="3600" dirty="0" smtClean="0"/>
              <a:t>Betennelse</a:t>
            </a:r>
            <a:br>
              <a:rPr lang="nb-NO" sz="3600" dirty="0" smtClean="0"/>
            </a:br>
            <a:r>
              <a:rPr lang="nb-NO" sz="3600" dirty="0" smtClean="0"/>
              <a:t>Immunsystem &amp; Virus  </a:t>
            </a:r>
            <a:r>
              <a:rPr lang="nb-NO" sz="3600" dirty="0" err="1" smtClean="0"/>
              <a:t>Autoimmun</a:t>
            </a:r>
            <a:r>
              <a:rPr lang="nb-NO" sz="3600" dirty="0" smtClean="0"/>
              <a:t> </a:t>
            </a:r>
            <a:br>
              <a:rPr lang="nb-NO" sz="3600" dirty="0" smtClean="0"/>
            </a:br>
            <a:r>
              <a:rPr lang="nb-NO" sz="3600" dirty="0" err="1" smtClean="0"/>
              <a:t>Thyreoidea</a:t>
            </a:r>
            <a:r>
              <a:rPr lang="nb-NO" sz="3600" dirty="0" smtClean="0"/>
              <a:t>- sykdom</a:t>
            </a:r>
            <a:endParaRPr lang="nb-NO" sz="36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4294907" y="522652"/>
            <a:ext cx="3766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Lille Måne - Høstkonferansen</a:t>
            </a:r>
          </a:p>
          <a:p>
            <a:pPr algn="ctr"/>
            <a:endParaRPr lang="nb-NO" dirty="0"/>
          </a:p>
          <a:p>
            <a:pPr algn="ctr"/>
            <a:r>
              <a:rPr lang="nb-NO" dirty="0" smtClean="0"/>
              <a:t>18.oktober 2020</a:t>
            </a:r>
            <a:endParaRPr lang="nb-NO" dirty="0"/>
          </a:p>
        </p:txBody>
      </p:sp>
      <p:pic>
        <p:nvPicPr>
          <p:cNvPr id="1026" name="Picture 2" descr="http://herhairlosshelp.com/wp-content/store/2009/01/thyroid_anato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3" y="4258592"/>
            <a:ext cx="2226197" cy="22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dertittel 2"/>
          <p:cNvSpPr txBox="1">
            <a:spLocks/>
          </p:cNvSpPr>
          <p:nvPr/>
        </p:nvSpPr>
        <p:spPr>
          <a:xfrm>
            <a:off x="4855544" y="5686338"/>
            <a:ext cx="2645619" cy="920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dirty="0" smtClean="0"/>
              <a:t>Lars Omdal</a:t>
            </a:r>
          </a:p>
          <a:p>
            <a:pPr algn="ctr"/>
            <a:r>
              <a:rPr lang="nb-NO" dirty="0" smtClean="0"/>
              <a:t>Allmennlege</a:t>
            </a:r>
          </a:p>
          <a:p>
            <a:pPr algn="ctr"/>
            <a:r>
              <a:rPr lang="nb-NO" dirty="0" err="1" smtClean="0"/>
              <a:t>Balderklinikken</a:t>
            </a:r>
            <a:endParaRPr lang="nb-NO" dirty="0" smtClean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4" y="2417197"/>
            <a:ext cx="2226197" cy="154121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381" y="648899"/>
            <a:ext cx="2023418" cy="224550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6"/>
          <a:srcRect r="62699" b="48598"/>
          <a:stretch/>
        </p:blipFill>
        <p:spPr>
          <a:xfrm>
            <a:off x="9497241" y="3408365"/>
            <a:ext cx="2121697" cy="1952305"/>
          </a:xfrm>
          <a:prstGeom prst="rect">
            <a:avLst/>
          </a:prstGeom>
          <a:ln>
            <a:noFill/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7"/>
          <a:srcRect l="5341" r="9422"/>
          <a:stretch/>
        </p:blipFill>
        <p:spPr>
          <a:xfrm>
            <a:off x="473694" y="648899"/>
            <a:ext cx="2226197" cy="13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de 9" descr="Duntas - Selenium &amp; Inflammation - Forside - 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82" y="0"/>
            <a:ext cx="476885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7358061" y="2133600"/>
            <a:ext cx="4040623" cy="3581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nb-NO" altLang="nb-NO" sz="2400" dirty="0" err="1"/>
              <a:t>Selenoenzymer</a:t>
            </a:r>
            <a:r>
              <a:rPr lang="nb-NO" altLang="nb-NO" sz="2400" dirty="0"/>
              <a:t> hemmer </a:t>
            </a:r>
            <a:r>
              <a:rPr lang="nb-NO" altLang="nb-NO" sz="2400" i="1" dirty="0"/>
              <a:t>NF-</a:t>
            </a:r>
            <a:r>
              <a:rPr lang="nb-NO" altLang="nb-NO" sz="2400" i="1" dirty="0">
                <a:sym typeface="Symbol" panose="05050102010706020507" pitchFamily="18" charset="2"/>
              </a:rPr>
              <a:t>B </a:t>
            </a:r>
            <a:r>
              <a:rPr lang="nb-NO" altLang="nb-NO" sz="2400" dirty="0">
                <a:sym typeface="Symbol" panose="05050102010706020507" pitchFamily="18" charset="2"/>
              </a:rPr>
              <a:t>aktivering</a:t>
            </a:r>
          </a:p>
          <a:p>
            <a:pPr eaLnBrk="1" hangingPunct="1"/>
            <a:r>
              <a:rPr lang="nb-NO" altLang="nb-NO" sz="2400" dirty="0"/>
              <a:t>NF-</a:t>
            </a:r>
            <a:r>
              <a:rPr lang="nb-NO" altLang="nb-NO" sz="2400" dirty="0">
                <a:sym typeface="Symbol" panose="05050102010706020507" pitchFamily="18" charset="2"/>
              </a:rPr>
              <a:t>B er en sentral ”nøkkel” i aktiveringen av betennelses-gener</a:t>
            </a:r>
          </a:p>
          <a:p>
            <a:pPr lvl="1" eaLnBrk="1" hangingPunct="1"/>
            <a:r>
              <a:rPr lang="nb-NO" altLang="nb-NO" sz="2000" dirty="0">
                <a:sym typeface="Symbol" panose="05050102010706020507" pitchFamily="18" charset="2"/>
              </a:rPr>
              <a:t>Frie radikaler ”skrur på” </a:t>
            </a:r>
            <a:r>
              <a:rPr lang="nb-NO" altLang="nb-NO" sz="2000" dirty="0"/>
              <a:t>NF-</a:t>
            </a:r>
            <a:r>
              <a:rPr lang="nb-NO" altLang="nb-NO" sz="2000" dirty="0">
                <a:sym typeface="Symbol" panose="05050102010706020507" pitchFamily="18" charset="2"/>
              </a:rPr>
              <a:t>B</a:t>
            </a:r>
          </a:p>
        </p:txBody>
      </p:sp>
      <p:sp>
        <p:nvSpPr>
          <p:cNvPr id="10245" name="Rectangle 1030"/>
          <p:cNvSpPr>
            <a:spLocks noChangeArrowheads="1"/>
          </p:cNvSpPr>
          <p:nvPr/>
        </p:nvSpPr>
        <p:spPr bwMode="auto">
          <a:xfrm>
            <a:off x="9418529" y="6208734"/>
            <a:ext cx="25146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400" b="1" dirty="0" err="1">
                <a:solidFill>
                  <a:schemeClr val="tx2"/>
                </a:solidFill>
                <a:latin typeface="+mn-lt"/>
              </a:rPr>
              <a:t>Duntas</a:t>
            </a:r>
            <a:r>
              <a:rPr lang="nb-NO" altLang="nb-NO" sz="1400" b="1" dirty="0">
                <a:solidFill>
                  <a:schemeClr val="tx2"/>
                </a:solidFill>
                <a:latin typeface="+mn-lt"/>
              </a:rPr>
              <a:t> LH – 2009</a:t>
            </a:r>
          </a:p>
          <a:p>
            <a:pPr eaLnBrk="1" hangingPunct="1"/>
            <a:r>
              <a:rPr lang="nb-NO" alt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Horm</a:t>
            </a:r>
            <a:r>
              <a:rPr lang="nb-NO" alt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b-NO" alt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Metab</a:t>
            </a:r>
            <a:r>
              <a:rPr lang="nb-NO" alt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Res 41; 443-447</a:t>
            </a:r>
          </a:p>
        </p:txBody>
      </p:sp>
      <p:sp>
        <p:nvSpPr>
          <p:cNvPr id="102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530340" y="762000"/>
            <a:ext cx="5257800" cy="533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sz="3200" dirty="0"/>
              <a:t>Selen bremser betennelse</a:t>
            </a:r>
          </a:p>
        </p:txBody>
      </p:sp>
      <p:pic>
        <p:nvPicPr>
          <p:cNvPr id="10247" name="Picture 1031" descr="C:\Documents and Settings\LARS\Mine dokumenter\Scannet div\Duntas - Selenium &amp; Inflammation - NFkB - 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41" y="1684008"/>
            <a:ext cx="4470487" cy="5087106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05338" y="207056"/>
            <a:ext cx="6018211" cy="1192324"/>
          </a:xfrm>
        </p:spPr>
        <p:txBody>
          <a:bodyPr>
            <a:normAutofit fontScale="90000"/>
          </a:bodyPr>
          <a:lstStyle/>
          <a:p>
            <a:pPr algn="ctr"/>
            <a:r>
              <a:rPr lang="nb-NO" sz="4000" dirty="0" smtClean="0"/>
              <a:t>Selen og virusinfeksjoner</a:t>
            </a:r>
            <a:br>
              <a:rPr lang="nb-NO" sz="4000" dirty="0" smtClean="0"/>
            </a:br>
            <a:r>
              <a:rPr lang="nb-NO" sz="2700" dirty="0" smtClean="0"/>
              <a:t>Relevans for COVID-19?</a:t>
            </a:r>
            <a:endParaRPr lang="nb-NO" sz="270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52514" y="1465545"/>
            <a:ext cx="4958938" cy="529305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nb-NO" dirty="0" err="1" smtClean="0"/>
              <a:t>Selenoproteiner</a:t>
            </a:r>
            <a:r>
              <a:rPr lang="nb-NO" dirty="0" smtClean="0"/>
              <a:t> bidrar til en effektiv og balansert immunrespons</a:t>
            </a:r>
          </a:p>
          <a:p>
            <a:r>
              <a:rPr lang="nb-NO" dirty="0" smtClean="0"/>
              <a:t>T-celle funksjon, Th1↑</a:t>
            </a:r>
          </a:p>
          <a:p>
            <a:r>
              <a:rPr lang="nb-NO" dirty="0" smtClean="0"/>
              <a:t>Begrenser overdreven immun-respons</a:t>
            </a:r>
          </a:p>
          <a:p>
            <a:pPr lvl="1"/>
            <a:r>
              <a:rPr lang="nb-NO" dirty="0" smtClean="0"/>
              <a:t>Beskytter mot for kraftig oksidativt stress og inflammasjon</a:t>
            </a:r>
          </a:p>
          <a:p>
            <a:r>
              <a:rPr lang="nb-NO" dirty="0" smtClean="0"/>
              <a:t>Påvirker virusets </a:t>
            </a:r>
            <a:r>
              <a:rPr lang="nb-NO" dirty="0" err="1" smtClean="0"/>
              <a:t>patogenisitet</a:t>
            </a:r>
            <a:r>
              <a:rPr lang="nb-NO" dirty="0" smtClean="0"/>
              <a:t> / virulens</a:t>
            </a:r>
          </a:p>
          <a:p>
            <a:pPr lvl="1"/>
            <a:r>
              <a:rPr lang="nb-NO" dirty="0" smtClean="0"/>
              <a:t>Nedregulerer </a:t>
            </a:r>
            <a:r>
              <a:rPr lang="nb-NO" dirty="0" err="1" smtClean="0"/>
              <a:t>oxidativt</a:t>
            </a:r>
            <a:r>
              <a:rPr lang="nb-NO" dirty="0" smtClean="0"/>
              <a:t> stress og NF-kB</a:t>
            </a:r>
          </a:p>
          <a:p>
            <a:pPr lvl="1"/>
            <a:r>
              <a:rPr lang="nb-NO" dirty="0" smtClean="0"/>
              <a:t>Påvist </a:t>
            </a:r>
            <a:r>
              <a:rPr lang="nb-NO" dirty="0"/>
              <a:t>for coxsackievirus </a:t>
            </a:r>
            <a:r>
              <a:rPr lang="nb-NO" dirty="0" smtClean="0"/>
              <a:t>B3, </a:t>
            </a:r>
            <a:r>
              <a:rPr lang="nb-NO" dirty="0" err="1" smtClean="0"/>
              <a:t>Influenza</a:t>
            </a:r>
            <a:r>
              <a:rPr lang="nb-NO" dirty="0" smtClean="0"/>
              <a:t> </a:t>
            </a:r>
            <a:r>
              <a:rPr lang="nb-NO" dirty="0"/>
              <a:t>A/Bangkok/1/79 (H3N2), </a:t>
            </a:r>
            <a:r>
              <a:rPr lang="nb-NO" dirty="0" err="1" smtClean="0"/>
              <a:t>Influenza</a:t>
            </a:r>
            <a:r>
              <a:rPr lang="nb-NO" dirty="0" smtClean="0"/>
              <a:t> H1N1</a:t>
            </a:r>
            <a:r>
              <a:rPr lang="nb-NO" dirty="0"/>
              <a:t>, HIV-1, Polio, </a:t>
            </a:r>
            <a:r>
              <a:rPr lang="nb-NO" dirty="0" err="1"/>
              <a:t>Hepatitis</a:t>
            </a:r>
            <a:r>
              <a:rPr lang="nb-NO" dirty="0"/>
              <a:t> B &amp; C, </a:t>
            </a:r>
            <a:r>
              <a:rPr lang="nb-NO" dirty="0" err="1"/>
              <a:t>Hantavirus</a:t>
            </a:r>
            <a:endParaRPr lang="nb-NO" dirty="0"/>
          </a:p>
          <a:p>
            <a:r>
              <a:rPr lang="nb-NO" dirty="0"/>
              <a:t>God selen-status beskytter – mildere forløp – mindre sykdom av virusinfeksjoner</a:t>
            </a:r>
          </a:p>
          <a:p>
            <a:r>
              <a:rPr lang="nb-NO" dirty="0"/>
              <a:t>Flere virus kan nedregulere ekspresjon av </a:t>
            </a:r>
            <a:r>
              <a:rPr lang="nb-NO" dirty="0" err="1"/>
              <a:t>selenoproteiner</a:t>
            </a:r>
            <a:r>
              <a:rPr lang="nb-NO" dirty="0"/>
              <a:t>, </a:t>
            </a:r>
            <a:r>
              <a:rPr lang="nb-NO" dirty="0" err="1"/>
              <a:t>inkl</a:t>
            </a:r>
            <a:r>
              <a:rPr lang="nb-NO" dirty="0"/>
              <a:t> </a:t>
            </a:r>
            <a:r>
              <a:rPr lang="nb-NO" dirty="0" err="1"/>
              <a:t>GPx</a:t>
            </a:r>
            <a:endParaRPr lang="nb-NO" dirty="0"/>
          </a:p>
          <a:p>
            <a:pPr lvl="1"/>
            <a:endParaRPr lang="nb-NO" dirty="0" smtClean="0"/>
          </a:p>
          <a:p>
            <a:r>
              <a:rPr lang="nb-NO" dirty="0" smtClean="0"/>
              <a:t>COVID-19 morbiditet – mortalitet</a:t>
            </a:r>
          </a:p>
          <a:p>
            <a:pPr lvl="1"/>
            <a:r>
              <a:rPr lang="nb-NO" dirty="0" smtClean="0"/>
              <a:t>Forbundet med </a:t>
            </a:r>
            <a:r>
              <a:rPr lang="nb-NO" i="1" dirty="0" smtClean="0"/>
              <a:t>cytokin storm</a:t>
            </a:r>
            <a:endParaRPr lang="nb-NO" i="1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8847905" y="367843"/>
            <a:ext cx="3344095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J </a:t>
            </a:r>
            <a:r>
              <a:rPr lang="nb-NO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 – </a:t>
            </a: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                                  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Selenium 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selenoproteins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viral infection with potential relevance to COVID-19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sz="11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de-DE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de-DE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Sep 10;37:101715</a:t>
            </a:r>
            <a:endParaRPr lang="nb-NO" sz="1100" dirty="0">
              <a:latin typeface="Arial" panose="020B0604020202020204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821" y="1640910"/>
            <a:ext cx="5661959" cy="377464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Plassholder for innhold 2"/>
          <p:cNvSpPr txBox="1">
            <a:spLocks/>
          </p:cNvSpPr>
          <p:nvPr/>
        </p:nvSpPr>
        <p:spPr>
          <a:xfrm>
            <a:off x="6541267" y="5547880"/>
            <a:ext cx="4868104" cy="1060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‘The </a:t>
            </a:r>
            <a:r>
              <a:rPr lang="en-US" sz="1600" dirty="0"/>
              <a:t>synthetic redox-active selenium </a:t>
            </a:r>
            <a:r>
              <a:rPr lang="en-US" sz="1600" dirty="0" smtClean="0"/>
              <a:t>compound, </a:t>
            </a:r>
            <a:r>
              <a:rPr lang="en-US" sz="1600" b="1" dirty="0" err="1" smtClean="0"/>
              <a:t>ebselen</a:t>
            </a:r>
            <a:r>
              <a:rPr lang="en-US" sz="1600" dirty="0"/>
              <a:t>, has been found experimentally to be a strong inhibitor of the main SARS-CoV-2 protease that </a:t>
            </a:r>
            <a:r>
              <a:rPr lang="en-US" sz="1600" dirty="0" smtClean="0"/>
              <a:t>enables viral </a:t>
            </a:r>
            <a:r>
              <a:rPr lang="en-US" sz="1600" dirty="0"/>
              <a:t>maturation within the host</a:t>
            </a:r>
            <a:r>
              <a:rPr lang="en-US" sz="1600" dirty="0" smtClean="0"/>
              <a:t>.’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0599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298" y="432735"/>
            <a:ext cx="2341408" cy="119070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Selen &amp;</a:t>
            </a:r>
            <a:br>
              <a:rPr lang="nb-NO" dirty="0" smtClean="0"/>
            </a:br>
            <a:r>
              <a:rPr lang="nb-NO" dirty="0" smtClean="0"/>
              <a:t>COVID-19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03480" y="2480841"/>
            <a:ext cx="4313864" cy="37776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48767" y="2481596"/>
            <a:ext cx="4313864" cy="3777622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84" y="432735"/>
            <a:ext cx="9057742" cy="1190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9" y="1748151"/>
            <a:ext cx="7119326" cy="497962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691" y="5189116"/>
            <a:ext cx="5665524" cy="153865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2880" y="6136282"/>
            <a:ext cx="1981200" cy="600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J </a:t>
            </a:r>
            <a:r>
              <a:rPr lang="nb-NO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 – </a:t>
            </a: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                      </a:t>
            </a:r>
            <a:r>
              <a:rPr lang="de-DE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de-DE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de-DE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de-DE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de-DE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 Jun 1;111(6):1297-1299</a:t>
            </a:r>
            <a:endParaRPr lang="nb-NO" sz="1100" dirty="0">
              <a:latin typeface="Arial" panose="020B0604020202020204" pitchFamily="34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/>
          <a:srcRect b="49367"/>
          <a:stretch/>
        </p:blipFill>
        <p:spPr>
          <a:xfrm>
            <a:off x="7561304" y="1817843"/>
            <a:ext cx="4231404" cy="32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1541" y="2292238"/>
            <a:ext cx="3070967" cy="377762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Serum samples (n = 166) from COVID-19 patients (n = 33) were collected </a:t>
            </a:r>
            <a:r>
              <a:rPr lang="en-US" dirty="0" smtClean="0"/>
              <a:t>consecutively</a:t>
            </a:r>
          </a:p>
          <a:p>
            <a:r>
              <a:rPr lang="en-US" dirty="0"/>
              <a:t>We conclude </a:t>
            </a:r>
            <a:r>
              <a:rPr lang="en-US" dirty="0" smtClean="0"/>
              <a:t>that:</a:t>
            </a:r>
            <a:endParaRPr lang="en-US" dirty="0"/>
          </a:p>
          <a:p>
            <a:r>
              <a:rPr lang="en-US" dirty="0"/>
              <a:t>Se status analysis in COVID patients provides diagnostic information. </a:t>
            </a:r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causality </a:t>
            </a:r>
            <a:r>
              <a:rPr lang="en-US" dirty="0" smtClean="0"/>
              <a:t>remains unknown </a:t>
            </a:r>
            <a:r>
              <a:rPr lang="en-US" dirty="0"/>
              <a:t>due to the observational nature of this study.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22235" y="2728105"/>
            <a:ext cx="4313864" cy="3777622"/>
          </a:xfrm>
        </p:spPr>
        <p:txBody>
          <a:bodyPr>
            <a:normAutofit fontScale="92500" lnSpcReduction="10000"/>
          </a:bodyPr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79" y="213832"/>
            <a:ext cx="7301312" cy="189524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436321" y="669200"/>
            <a:ext cx="2341408" cy="1190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b-NO" smtClean="0"/>
              <a:t>Selen &amp;</a:t>
            </a:r>
            <a:br>
              <a:rPr lang="nb-NO" smtClean="0"/>
            </a:br>
            <a:r>
              <a:rPr lang="nb-NO" smtClean="0"/>
              <a:t>COVID-19</a:t>
            </a:r>
            <a:endParaRPr lang="nb-NO" dirty="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2880" y="6136282"/>
            <a:ext cx="1981200" cy="600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nb-NO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Moghaddam</a:t>
            </a: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b-NO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 – </a:t>
            </a:r>
            <a:r>
              <a:rPr lang="nb-NO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                      </a:t>
            </a:r>
            <a:r>
              <a:rPr lang="sv-SE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Nutrients. 2020 Jul 16;12(7):2098</a:t>
            </a:r>
            <a:endParaRPr lang="nb-NO" sz="1100" dirty="0">
              <a:latin typeface="Arial" panose="020B0604020202020204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579" y="2409691"/>
            <a:ext cx="8719330" cy="412827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59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35825" y="498380"/>
            <a:ext cx="8911687" cy="873220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800" dirty="0"/>
              <a:t>Selen &amp; </a:t>
            </a:r>
            <a:r>
              <a:rPr lang="nb-NO" altLang="nb-NO" sz="4800" dirty="0" err="1" smtClean="0"/>
              <a:t>Thyreoidea</a:t>
            </a:r>
            <a:endParaRPr lang="nb-NO" altLang="nb-NO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6294" y="1728004"/>
            <a:ext cx="7650748" cy="45910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nb-NO" altLang="nb-NO" sz="2400" dirty="0"/>
              <a:t>Skjoldbruskkjertelen er blant kroppens vev med høyest selen-innhold pr </a:t>
            </a:r>
            <a:r>
              <a:rPr lang="nb-NO" altLang="nb-NO" sz="2400" dirty="0" smtClean="0"/>
              <a:t>masseenhet</a:t>
            </a:r>
            <a:endParaRPr lang="nb-NO" altLang="nb-NO" sz="2400" dirty="0"/>
          </a:p>
          <a:p>
            <a:pPr lvl="1">
              <a:lnSpc>
                <a:spcPct val="90000"/>
              </a:lnSpc>
            </a:pPr>
            <a:r>
              <a:rPr lang="nb-NO" altLang="nb-NO" sz="2200" dirty="0"/>
              <a:t>Hormonelt vev / kjertler og </a:t>
            </a:r>
            <a:r>
              <a:rPr lang="nb-NO" altLang="nb-NO" sz="2200" dirty="0" smtClean="0"/>
              <a:t>hjernen</a:t>
            </a:r>
          </a:p>
          <a:p>
            <a:pPr lvl="1">
              <a:lnSpc>
                <a:spcPct val="90000"/>
              </a:lnSpc>
            </a:pPr>
            <a:endParaRPr lang="nb-NO" altLang="nb-NO" sz="2200" dirty="0"/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Selen </a:t>
            </a:r>
            <a:r>
              <a:rPr lang="nb-NO" altLang="nb-NO" sz="2400" dirty="0"/>
              <a:t>deltar </a:t>
            </a:r>
            <a:r>
              <a:rPr lang="nb-NO" altLang="nb-NO" sz="2400" dirty="0" smtClean="0"/>
              <a:t>spesielt i </a:t>
            </a:r>
            <a:r>
              <a:rPr lang="nb-NO" altLang="nb-NO" sz="2400" dirty="0"/>
              <a:t>to viktige enzymsystemer for </a:t>
            </a:r>
            <a:r>
              <a:rPr lang="nb-NO" altLang="nb-NO" sz="2400" dirty="0" err="1"/>
              <a:t>thyreoidea</a:t>
            </a:r>
            <a:endParaRPr lang="nb-NO" altLang="nb-NO" sz="2400" dirty="0"/>
          </a:p>
          <a:p>
            <a:pPr lvl="1" eaLnBrk="1" hangingPunct="1">
              <a:lnSpc>
                <a:spcPct val="90000"/>
              </a:lnSpc>
            </a:pPr>
            <a:r>
              <a:rPr lang="nb-NO" altLang="nb-NO" sz="2000" dirty="0" err="1"/>
              <a:t>GPx</a:t>
            </a:r>
            <a:r>
              <a:rPr lang="nb-NO" altLang="nb-NO" sz="2000" dirty="0"/>
              <a:t> - </a:t>
            </a:r>
            <a:r>
              <a:rPr lang="nb-NO" altLang="nb-NO" sz="2000" dirty="0" err="1"/>
              <a:t>Glutathion</a:t>
            </a:r>
            <a:r>
              <a:rPr lang="nb-NO" altLang="nb-NO" sz="2000" dirty="0"/>
              <a:t> </a:t>
            </a:r>
            <a:r>
              <a:rPr lang="nb-NO" altLang="nb-NO" sz="2000" dirty="0" err="1"/>
              <a:t>Peroxidase</a:t>
            </a:r>
            <a:endParaRPr lang="nb-NO" altLang="nb-NO" sz="2000" dirty="0"/>
          </a:p>
          <a:p>
            <a:pPr lvl="1" eaLnBrk="1" hangingPunct="1">
              <a:lnSpc>
                <a:spcPct val="90000"/>
              </a:lnSpc>
            </a:pPr>
            <a:r>
              <a:rPr lang="nb-NO" altLang="nb-NO" sz="2000" dirty="0" err="1"/>
              <a:t>Dejodinase</a:t>
            </a:r>
            <a:r>
              <a:rPr lang="nb-NO" altLang="nb-NO" sz="2000" dirty="0"/>
              <a:t> I, II og </a:t>
            </a:r>
            <a:r>
              <a:rPr lang="nb-NO" altLang="nb-NO" sz="2000" dirty="0" smtClean="0"/>
              <a:t>III</a:t>
            </a:r>
            <a:br>
              <a:rPr lang="nb-NO" altLang="nb-NO" sz="2000" dirty="0" smtClean="0"/>
            </a:br>
            <a:endParaRPr lang="nb-NO" altLang="nb-NO" sz="2000" dirty="0"/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/>
              <a:t>Det er mulig at selen-tilskudd forebygger og bremser </a:t>
            </a:r>
            <a:r>
              <a:rPr lang="nb-NO" altLang="nb-NO" sz="2400" dirty="0" err="1"/>
              <a:t>autoimmun</a:t>
            </a:r>
            <a:r>
              <a:rPr lang="nb-NO" altLang="nb-NO" sz="2400" dirty="0"/>
              <a:t> </a:t>
            </a:r>
            <a:r>
              <a:rPr lang="nb-NO" altLang="nb-NO" sz="2400" dirty="0" err="1"/>
              <a:t>thyreoidea</a:t>
            </a:r>
            <a:r>
              <a:rPr lang="nb-NO" altLang="nb-NO" sz="2400" dirty="0"/>
              <a:t>-sykdom (</a:t>
            </a:r>
            <a:r>
              <a:rPr lang="nb-NO" altLang="nb-NO" sz="2400" dirty="0" err="1"/>
              <a:t>Hashimoto</a:t>
            </a:r>
            <a:r>
              <a:rPr lang="nb-NO" altLang="nb-NO" sz="2400" dirty="0"/>
              <a:t> og Graves)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nb-NO" sz="2000" dirty="0"/>
              <a:t>Via oppregulering av </a:t>
            </a:r>
            <a:r>
              <a:rPr lang="nb-NO" altLang="nb-NO" sz="2000" dirty="0" err="1"/>
              <a:t>Glutathion</a:t>
            </a:r>
            <a:r>
              <a:rPr lang="nb-NO" altLang="nb-NO" sz="2000" dirty="0"/>
              <a:t> </a:t>
            </a:r>
            <a:r>
              <a:rPr lang="nb-NO" altLang="nb-NO" sz="2000" dirty="0" err="1"/>
              <a:t>Peroxidase</a:t>
            </a:r>
            <a:endParaRPr lang="nb-NO" altLang="nb-NO" sz="2000" dirty="0"/>
          </a:p>
          <a:p>
            <a:pPr lvl="1" eaLnBrk="1" hangingPunct="1">
              <a:lnSpc>
                <a:spcPct val="90000"/>
              </a:lnSpc>
            </a:pPr>
            <a:r>
              <a:rPr lang="nb-NO" altLang="nb-NO" sz="2000" dirty="0"/>
              <a:t>Antioksidant og </a:t>
            </a:r>
            <a:r>
              <a:rPr lang="nb-NO" altLang="nb-NO" sz="2000" dirty="0" smtClean="0"/>
              <a:t>anti-inflammatoriske effekter</a:t>
            </a:r>
            <a:endParaRPr lang="nb-NO" altLang="nb-NO" sz="2000" dirty="0"/>
          </a:p>
          <a:p>
            <a:pPr eaLnBrk="1" hangingPunct="1">
              <a:lnSpc>
                <a:spcPct val="90000"/>
              </a:lnSpc>
            </a:pPr>
            <a:endParaRPr lang="nb-NO" altLang="nb-NO" sz="2400" dirty="0" smtClean="0"/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Uttalt </a:t>
            </a:r>
            <a:r>
              <a:rPr lang="nb-NO" altLang="nb-NO" sz="2400" dirty="0" err="1"/>
              <a:t>selenmangel</a:t>
            </a:r>
            <a:r>
              <a:rPr lang="nb-NO" altLang="nb-NO" sz="2400" dirty="0"/>
              <a:t> kan trolig nedsette </a:t>
            </a:r>
            <a:r>
              <a:rPr lang="nb-NO" altLang="nb-NO" sz="2400" dirty="0" err="1"/>
              <a:t>dejodinase</a:t>
            </a:r>
            <a:r>
              <a:rPr lang="nb-NO" altLang="nb-NO" sz="2400" dirty="0"/>
              <a:t>-aktivitet i flere organer i kroppen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nb-NO" sz="2000" dirty="0"/>
              <a:t>Mindre effektiv aktivering av T4 til </a:t>
            </a:r>
            <a:r>
              <a:rPr lang="nb-NO" altLang="nb-NO" sz="2000" dirty="0" smtClean="0"/>
              <a:t>T3</a:t>
            </a:r>
            <a:endParaRPr lang="nb-NO" altLang="nb-NO" sz="20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79" y="2480204"/>
            <a:ext cx="2834737" cy="28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901353" y="377257"/>
            <a:ext cx="3831682" cy="164984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nb-NO" sz="3100" b="1" dirty="0" smtClean="0">
                <a:latin typeface="+mn-lt"/>
              </a:rPr>
              <a:t>T4/T3 metabolisme:</a:t>
            </a:r>
            <a:br>
              <a:rPr lang="nb-NO" sz="3100" b="1" dirty="0" smtClean="0">
                <a:latin typeface="+mn-lt"/>
              </a:rPr>
            </a:br>
            <a:r>
              <a:rPr lang="nb-NO" sz="1800" b="1" dirty="0" smtClean="0">
                <a:latin typeface="+mn-lt"/>
              </a:rPr>
              <a:t/>
            </a:r>
            <a:br>
              <a:rPr lang="nb-NO" sz="1800" b="1" dirty="0" smtClean="0">
                <a:latin typeface="+mn-lt"/>
              </a:rPr>
            </a:br>
            <a:r>
              <a:rPr lang="nb-NO" sz="2000" dirty="0" smtClean="0">
                <a:latin typeface="+mn-lt"/>
              </a:rPr>
              <a:t>T4 </a:t>
            </a:r>
            <a:r>
              <a:rPr lang="nb-NO" sz="2000" dirty="0">
                <a:latin typeface="+mn-lt"/>
              </a:rPr>
              <a:t>må transporteres inn i cellene og omdannes til T3 som må aktivere reseptorer i cellekjernen</a:t>
            </a:r>
          </a:p>
        </p:txBody>
      </p:sp>
      <p:sp>
        <p:nvSpPr>
          <p:cNvPr id="1024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8053330" y="2309022"/>
            <a:ext cx="4054207" cy="4114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nb-NO" sz="2000" dirty="0"/>
              <a:t>Transportører: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OATP1C1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600" dirty="0"/>
              <a:t>Viktig </a:t>
            </a:r>
            <a:r>
              <a:rPr lang="nb-NO" sz="1600" dirty="0" smtClean="0"/>
              <a:t>for T4 over </a:t>
            </a:r>
            <a:r>
              <a:rPr lang="nb-NO" sz="1600" dirty="0"/>
              <a:t>blod-hjerne-barrieren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MCT8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600" dirty="0" smtClean="0"/>
              <a:t>T3 </a:t>
            </a:r>
            <a:r>
              <a:rPr lang="nb-NO" sz="1600" dirty="0"/>
              <a:t>inn i </a:t>
            </a:r>
            <a:r>
              <a:rPr lang="nb-NO" sz="1600" dirty="0" smtClean="0"/>
              <a:t>nevroner</a:t>
            </a: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2000" dirty="0" err="1" smtClean="0"/>
              <a:t>Omdannere</a:t>
            </a:r>
            <a:r>
              <a:rPr lang="nb-NO" sz="2000" dirty="0" smtClean="0"/>
              <a:t>:</a:t>
            </a:r>
            <a:endParaRPr lang="nb-NO" sz="20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D1 = </a:t>
            </a:r>
            <a:r>
              <a:rPr lang="nb-NO" sz="1800" dirty="0" err="1"/>
              <a:t>Dejodinase</a:t>
            </a:r>
            <a:r>
              <a:rPr lang="nb-NO" sz="1800" dirty="0"/>
              <a:t> </a:t>
            </a:r>
            <a:r>
              <a:rPr lang="nb-NO" sz="1800" dirty="0" smtClean="0"/>
              <a:t>1: T4→T3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D2 = </a:t>
            </a:r>
            <a:r>
              <a:rPr lang="nb-NO" sz="1800" dirty="0" err="1"/>
              <a:t>Dejodinase</a:t>
            </a:r>
            <a:r>
              <a:rPr lang="nb-NO" sz="1800" dirty="0"/>
              <a:t> </a:t>
            </a:r>
            <a:r>
              <a:rPr lang="nb-NO" sz="1800" dirty="0" smtClean="0"/>
              <a:t>2: T4→T3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D3 = </a:t>
            </a:r>
            <a:r>
              <a:rPr lang="nb-NO" sz="1800" dirty="0" err="1"/>
              <a:t>Dejodinase</a:t>
            </a:r>
            <a:r>
              <a:rPr lang="nb-NO" sz="1800" dirty="0"/>
              <a:t> </a:t>
            </a:r>
            <a:r>
              <a:rPr lang="nb-NO" sz="1800" dirty="0" smtClean="0"/>
              <a:t>3: T4→rT3</a:t>
            </a:r>
            <a:endParaRPr lang="nb-NO" sz="1800" dirty="0"/>
          </a:p>
          <a:p>
            <a:pPr eaLnBrk="1" hangingPunct="1">
              <a:lnSpc>
                <a:spcPct val="90000"/>
              </a:lnSpc>
            </a:pPr>
            <a:r>
              <a:rPr lang="nb-NO" sz="2000" dirty="0" smtClean="0"/>
              <a:t>Reseptorer </a:t>
            </a:r>
          </a:p>
          <a:p>
            <a:pPr lvl="1">
              <a:lnSpc>
                <a:spcPct val="90000"/>
              </a:lnSpc>
            </a:pPr>
            <a:r>
              <a:rPr lang="nb-NO" dirty="0" smtClean="0"/>
              <a:t>Mottakere for T3 i cellekjernene</a:t>
            </a:r>
            <a:endParaRPr lang="nb-NO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THR</a:t>
            </a:r>
            <a:r>
              <a:rPr lang="nb-NO" sz="1800" dirty="0">
                <a:sym typeface="Symbol" panose="05050102010706020507" pitchFamily="18" charset="2"/>
              </a:rPr>
              <a:t>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THR</a:t>
            </a:r>
            <a:r>
              <a:rPr lang="nb-NO" sz="1800" dirty="0">
                <a:sym typeface="Symbol" panose="05050102010706020507" pitchFamily="18" charset="2"/>
              </a:rPr>
              <a:t></a:t>
            </a:r>
            <a:endParaRPr lang="nb-NO" sz="1800" dirty="0"/>
          </a:p>
        </p:txBody>
      </p:sp>
      <p:pic>
        <p:nvPicPr>
          <p:cNvPr id="10244" name="Picture 2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72" y="0"/>
            <a:ext cx="5829300" cy="685800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0" y="4624174"/>
            <a:ext cx="1619480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tx2"/>
                </a:solidFill>
              </a:rPr>
              <a:t>f</a:t>
            </a:r>
            <a:r>
              <a:rPr lang="nb-NO" sz="1200" dirty="0" smtClean="0">
                <a:solidFill>
                  <a:schemeClr val="tx2"/>
                </a:solidFill>
              </a:rPr>
              <a:t>ig. fra: </a:t>
            </a:r>
          </a:p>
          <a:p>
            <a:r>
              <a:rPr lang="nb-NO" sz="1200" dirty="0" err="1" smtClean="0">
                <a:solidFill>
                  <a:schemeClr val="tx2"/>
                </a:solidFill>
              </a:rPr>
              <a:t>Dayan</a:t>
            </a:r>
            <a:r>
              <a:rPr lang="nb-NO" sz="1200" dirty="0" smtClean="0">
                <a:solidFill>
                  <a:schemeClr val="tx2"/>
                </a:solidFill>
              </a:rPr>
              <a:t>, </a:t>
            </a:r>
            <a:r>
              <a:rPr lang="nb-NO" sz="1200" dirty="0" err="1" smtClean="0">
                <a:solidFill>
                  <a:schemeClr val="tx2"/>
                </a:solidFill>
              </a:rPr>
              <a:t>Panicker</a:t>
            </a:r>
            <a:r>
              <a:rPr lang="nb-NO" sz="1200" dirty="0" smtClean="0">
                <a:solidFill>
                  <a:schemeClr val="tx2"/>
                </a:solidFill>
              </a:rPr>
              <a:t> V - 2009</a:t>
            </a:r>
            <a:endParaRPr lang="nb-NO" sz="1200" dirty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tx2"/>
                </a:solidFill>
              </a:rPr>
              <a:t>Novel </a:t>
            </a:r>
            <a:r>
              <a:rPr lang="en-US" sz="1200" dirty="0">
                <a:solidFill>
                  <a:schemeClr val="tx2"/>
                </a:solidFill>
              </a:rPr>
              <a:t>insights into thyroid hormones from </a:t>
            </a:r>
            <a:r>
              <a:rPr lang="en-US" sz="1200" dirty="0" smtClean="0">
                <a:solidFill>
                  <a:schemeClr val="tx2"/>
                </a:solidFill>
              </a:rPr>
              <a:t>the study </a:t>
            </a:r>
            <a:r>
              <a:rPr lang="en-US" sz="1200" dirty="0">
                <a:solidFill>
                  <a:schemeClr val="tx2"/>
                </a:solidFill>
              </a:rPr>
              <a:t>of common genetic </a:t>
            </a:r>
            <a:r>
              <a:rPr lang="en-US" sz="1200" dirty="0" smtClean="0">
                <a:solidFill>
                  <a:schemeClr val="tx2"/>
                </a:solidFill>
              </a:rPr>
              <a:t>variation</a:t>
            </a:r>
            <a:r>
              <a:rPr lang="nb-NO" sz="1200" dirty="0" smtClean="0">
                <a:solidFill>
                  <a:schemeClr val="tx2"/>
                </a:solidFill>
              </a:rPr>
              <a:t>                              </a:t>
            </a:r>
            <a:r>
              <a:rPr lang="nb-NO" sz="1200" i="1" dirty="0" smtClean="0">
                <a:solidFill>
                  <a:schemeClr val="tx2"/>
                </a:solidFill>
              </a:rPr>
              <a:t>Nature </a:t>
            </a:r>
            <a:r>
              <a:rPr lang="sv-SE" sz="1200" i="1" dirty="0" smtClean="0">
                <a:solidFill>
                  <a:schemeClr val="tx2"/>
                </a:solidFill>
              </a:rPr>
              <a:t>Rev</a:t>
            </a:r>
            <a:r>
              <a:rPr lang="sv-SE" sz="1200" i="1" dirty="0">
                <a:solidFill>
                  <a:schemeClr val="tx2"/>
                </a:solidFill>
              </a:rPr>
              <a:t>. Endocrinol. 5, </a:t>
            </a:r>
            <a:r>
              <a:rPr lang="sv-SE" sz="1200" i="1" dirty="0" smtClean="0">
                <a:solidFill>
                  <a:schemeClr val="tx2"/>
                </a:solidFill>
              </a:rPr>
              <a:t>211–218</a:t>
            </a:r>
            <a:endParaRPr lang="nb-NO" sz="1200" i="1" dirty="0">
              <a:solidFill>
                <a:schemeClr val="tx2"/>
              </a:solidFill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6104586" y="2309023"/>
            <a:ext cx="1424986" cy="601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 smtClean="0">
                <a:solidFill>
                  <a:srgbClr val="002060"/>
                </a:solidFill>
              </a:rPr>
              <a:t>En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</a:rPr>
              <a:t>celle</a:t>
            </a:r>
            <a:r>
              <a:rPr lang="en-US" sz="1400" b="1" dirty="0" smtClean="0">
                <a:solidFill>
                  <a:srgbClr val="002060"/>
                </a:solidFill>
              </a:rPr>
              <a:t> et </a:t>
            </a:r>
            <a:r>
              <a:rPr lang="en-US" sz="1400" b="1" dirty="0" err="1" smtClean="0">
                <a:solidFill>
                  <a:srgbClr val="002060"/>
                </a:solidFill>
              </a:rPr>
              <a:t>sted</a:t>
            </a:r>
            <a:r>
              <a:rPr lang="en-US" sz="1400" b="1" dirty="0" smtClean="0">
                <a:solidFill>
                  <a:srgbClr val="002060"/>
                </a:solidFill>
              </a:rPr>
              <a:t> I </a:t>
            </a:r>
            <a:r>
              <a:rPr lang="en-US" sz="1400" b="1" dirty="0" err="1" smtClean="0">
                <a:solidFill>
                  <a:srgbClr val="002060"/>
                </a:solidFill>
              </a:rPr>
              <a:t>kroppen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8102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3148" y="241579"/>
            <a:ext cx="484632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err="1" smtClean="0"/>
              <a:t>Thyreoidea</a:t>
            </a:r>
            <a:r>
              <a:rPr lang="nb-NO" dirty="0" smtClean="0"/>
              <a:t> – cellen: Oksidativt stress &amp; </a:t>
            </a:r>
            <a:r>
              <a:rPr lang="nb-NO" dirty="0" err="1" smtClean="0"/>
              <a:t>GPx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20205" y="1606156"/>
            <a:ext cx="5730074" cy="3645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nb-NO" dirty="0" smtClean="0"/>
              <a:t>T4/T3 syntese i </a:t>
            </a:r>
            <a:r>
              <a:rPr lang="nb-NO" dirty="0" err="1" smtClean="0"/>
              <a:t>tyrocyttene</a:t>
            </a:r>
            <a:r>
              <a:rPr lang="nb-NO" dirty="0" smtClean="0"/>
              <a:t> → fysiologisk oksidativt stress </a:t>
            </a:r>
          </a:p>
          <a:p>
            <a:pPr lvl="1"/>
            <a:r>
              <a:rPr lang="nb-NO" dirty="0" smtClean="0"/>
              <a:t>TPO-reaksjonen der jod ”knagges” på </a:t>
            </a:r>
            <a:r>
              <a:rPr lang="nb-NO" dirty="0" err="1" smtClean="0"/>
              <a:t>thyroglobulin</a:t>
            </a:r>
            <a:r>
              <a:rPr lang="nb-NO" dirty="0" smtClean="0"/>
              <a:t> skaper oksidativt stress i </a:t>
            </a:r>
            <a:r>
              <a:rPr lang="nb-NO" dirty="0" err="1" smtClean="0"/>
              <a:t>thyreoidea</a:t>
            </a:r>
            <a:r>
              <a:rPr lang="nb-NO" dirty="0" smtClean="0"/>
              <a:t>-cellene</a:t>
            </a:r>
          </a:p>
          <a:p>
            <a:pPr lvl="1"/>
            <a:r>
              <a:rPr lang="nb-NO" dirty="0" smtClean="0"/>
              <a:t>H2O2 – Hydrogen peroksid</a:t>
            </a:r>
          </a:p>
          <a:p>
            <a:r>
              <a:rPr lang="nb-NO" dirty="0" smtClean="0"/>
              <a:t>Flere endogene antioksidant-systemer ‘feier opp’ </a:t>
            </a:r>
          </a:p>
          <a:p>
            <a:r>
              <a:rPr lang="nb-NO" dirty="0" err="1" smtClean="0"/>
              <a:t>GPx</a:t>
            </a:r>
            <a:r>
              <a:rPr lang="nb-NO" dirty="0" smtClean="0"/>
              <a:t>: Viktig ”forsvarer” av </a:t>
            </a:r>
            <a:r>
              <a:rPr lang="nb-NO" dirty="0" err="1" smtClean="0"/>
              <a:t>Thyreoidea</a:t>
            </a:r>
            <a:endParaRPr lang="nb-NO" dirty="0" smtClean="0"/>
          </a:p>
          <a:p>
            <a:r>
              <a:rPr lang="nb-NO" dirty="0" smtClean="0"/>
              <a:t>Økt </a:t>
            </a:r>
            <a:r>
              <a:rPr lang="nb-NO" dirty="0"/>
              <a:t>oksidativt stress →  P</a:t>
            </a:r>
            <a:r>
              <a:rPr lang="nb-NO" dirty="0" smtClean="0"/>
              <a:t>ro-inflammatorisk </a:t>
            </a:r>
            <a:r>
              <a:rPr lang="nb-NO" dirty="0"/>
              <a:t>lokalt klima</a:t>
            </a:r>
          </a:p>
          <a:p>
            <a:r>
              <a:rPr lang="nb-NO" dirty="0"/>
              <a:t>Trigger / opprettholder den </a:t>
            </a:r>
            <a:r>
              <a:rPr lang="nb-NO" dirty="0" err="1"/>
              <a:t>autoimmune</a:t>
            </a:r>
            <a:r>
              <a:rPr lang="nb-NO" dirty="0"/>
              <a:t> reaksjonen ved </a:t>
            </a:r>
            <a:r>
              <a:rPr lang="nb-NO" dirty="0" err="1"/>
              <a:t>Hashimoto</a:t>
            </a:r>
            <a:r>
              <a:rPr lang="nb-NO" dirty="0"/>
              <a:t> og Graves?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800" y="0"/>
            <a:ext cx="5095139" cy="68580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" y="5419219"/>
            <a:ext cx="360914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926418" y="46527"/>
            <a:ext cx="8743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sz="28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Autoimmun</a:t>
            </a:r>
            <a:r>
              <a:rPr lang="nb-NO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Hypotyreose - </a:t>
            </a:r>
            <a:r>
              <a:rPr lang="nb-NO" sz="28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Hashimoto’s</a:t>
            </a:r>
            <a:r>
              <a:rPr lang="nb-NO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nb-NO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t</a:t>
            </a:r>
            <a:r>
              <a:rPr lang="nb-NO" sz="28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yreoiditt</a:t>
            </a:r>
            <a:r>
              <a:rPr lang="nb-NO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 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Anti-TPO↑</a:t>
            </a:r>
          </a:p>
        </p:txBody>
      </p:sp>
      <p:grpSp>
        <p:nvGrpSpPr>
          <p:cNvPr id="5" name="Gruppe 4"/>
          <p:cNvGrpSpPr/>
          <p:nvPr/>
        </p:nvGrpSpPr>
        <p:grpSpPr>
          <a:xfrm>
            <a:off x="2794941" y="1019062"/>
            <a:ext cx="7006727" cy="5838938"/>
            <a:chOff x="3284079" y="2792819"/>
            <a:chExt cx="4861751" cy="4051459"/>
          </a:xfrm>
        </p:grpSpPr>
        <p:pic>
          <p:nvPicPr>
            <p:cNvPr id="922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079" y="2792819"/>
              <a:ext cx="4861751" cy="4051459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668882" y="3148964"/>
              <a:ext cx="1046073" cy="49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Kvinner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Menn</a:t>
              </a:r>
              <a:endPara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27" name="Oval 13"/>
            <p:cNvSpPr>
              <a:spLocks noChangeArrowheads="1"/>
            </p:cNvSpPr>
            <p:nvPr/>
          </p:nvSpPr>
          <p:spPr bwMode="auto">
            <a:xfrm>
              <a:off x="4270377" y="3866271"/>
              <a:ext cx="1115812" cy="3188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Hypertyreose</a:t>
              </a:r>
            </a:p>
          </p:txBody>
        </p:sp>
        <p:sp>
          <p:nvSpPr>
            <p:cNvPr id="9228" name="Oval 14"/>
            <p:cNvSpPr>
              <a:spLocks noChangeArrowheads="1"/>
            </p:cNvSpPr>
            <p:nvPr/>
          </p:nvSpPr>
          <p:spPr bwMode="auto">
            <a:xfrm>
              <a:off x="4838860" y="4368964"/>
              <a:ext cx="933164" cy="332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Normalt</a:t>
              </a:r>
            </a:p>
          </p:txBody>
        </p:sp>
        <p:sp>
          <p:nvSpPr>
            <p:cNvPr id="9229" name="Oval 15"/>
            <p:cNvSpPr>
              <a:spLocks noChangeArrowheads="1"/>
            </p:cNvSpPr>
            <p:nvPr/>
          </p:nvSpPr>
          <p:spPr bwMode="auto">
            <a:xfrm>
              <a:off x="6317692" y="3151671"/>
              <a:ext cx="1079282" cy="3188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Hypotyreose</a:t>
              </a:r>
            </a:p>
          </p:txBody>
        </p:sp>
        <p:sp>
          <p:nvSpPr>
            <p:cNvPr id="9230" name="Line 16"/>
            <p:cNvSpPr>
              <a:spLocks noChangeShapeType="1"/>
            </p:cNvSpPr>
            <p:nvPr/>
          </p:nvSpPr>
          <p:spPr bwMode="auto">
            <a:xfrm>
              <a:off x="4459667" y="4216624"/>
              <a:ext cx="0" cy="599416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/>
            </a:p>
          </p:txBody>
        </p:sp>
        <p:sp>
          <p:nvSpPr>
            <p:cNvPr id="9231" name="Line 17"/>
            <p:cNvSpPr>
              <a:spLocks noChangeShapeType="1"/>
            </p:cNvSpPr>
            <p:nvPr/>
          </p:nvSpPr>
          <p:spPr bwMode="auto">
            <a:xfrm flipH="1">
              <a:off x="5327416" y="4816040"/>
              <a:ext cx="8320" cy="442485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/>
            </a:p>
          </p:txBody>
        </p:sp>
        <p:sp>
          <p:nvSpPr>
            <p:cNvPr id="9232" name="Line 18"/>
            <p:cNvSpPr>
              <a:spLocks noChangeShapeType="1"/>
            </p:cNvSpPr>
            <p:nvPr/>
          </p:nvSpPr>
          <p:spPr bwMode="auto">
            <a:xfrm>
              <a:off x="6311791" y="4025673"/>
              <a:ext cx="90177" cy="501975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/>
            </a:p>
          </p:txBody>
        </p:sp>
        <p:sp>
          <p:nvSpPr>
            <p:cNvPr id="9233" name="Line 19"/>
            <p:cNvSpPr>
              <a:spLocks noChangeShapeType="1"/>
            </p:cNvSpPr>
            <p:nvPr/>
          </p:nvSpPr>
          <p:spPr bwMode="auto">
            <a:xfrm>
              <a:off x="7002365" y="3502409"/>
              <a:ext cx="235949" cy="523264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/>
            </a:p>
          </p:txBody>
        </p:sp>
        <p:sp>
          <p:nvSpPr>
            <p:cNvPr id="9234" name="Rectangle 20"/>
            <p:cNvSpPr>
              <a:spLocks noChangeArrowheads="1"/>
            </p:cNvSpPr>
            <p:nvPr/>
          </p:nvSpPr>
          <p:spPr bwMode="auto">
            <a:xfrm>
              <a:off x="4523590" y="3193815"/>
              <a:ext cx="152400" cy="14923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b-NO" sz="2400">
                <a:latin typeface="Arial" panose="020B0604020202020204" pitchFamily="34" charset="0"/>
              </a:endParaRPr>
            </a:p>
          </p:txBody>
        </p:sp>
        <p:sp>
          <p:nvSpPr>
            <p:cNvPr id="9235" name="Rectangle 21"/>
            <p:cNvSpPr>
              <a:spLocks noChangeArrowheads="1"/>
            </p:cNvSpPr>
            <p:nvPr/>
          </p:nvSpPr>
          <p:spPr bwMode="auto">
            <a:xfrm>
              <a:off x="4523590" y="3438290"/>
              <a:ext cx="152400" cy="15240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b-NO" sz="2400">
                <a:latin typeface="Arial" panose="020B0604020202020204" pitchFamily="34" charset="0"/>
              </a:endParaRPr>
            </a:p>
          </p:txBody>
        </p:sp>
      </p:grpSp>
      <p:sp>
        <p:nvSpPr>
          <p:cNvPr id="9236" name="Text Box 22"/>
          <p:cNvSpPr txBox="1">
            <a:spLocks noChangeArrowheads="1"/>
          </p:cNvSpPr>
          <p:nvPr/>
        </p:nvSpPr>
        <p:spPr bwMode="auto">
          <a:xfrm>
            <a:off x="8906432" y="6461125"/>
            <a:ext cx="1981200" cy="396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Bjøro T et al – 2000 </a:t>
            </a:r>
            <a:r>
              <a:rPr lang="nb-NO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(HUNT)                        </a:t>
            </a:r>
            <a:r>
              <a:rPr lang="nb-NO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nb-NO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nb-NO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Endocrinol</a:t>
            </a:r>
            <a:r>
              <a:rPr lang="nb-NO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143, 639-647</a:t>
            </a:r>
            <a:endParaRPr lang="nb-NO" sz="1000" dirty="0">
              <a:latin typeface="Arial" panose="020B0604020202020204" pitchFamily="34" charset="0"/>
            </a:endParaRPr>
          </a:p>
        </p:txBody>
      </p:sp>
      <p:sp>
        <p:nvSpPr>
          <p:cNvPr id="923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06672" y="2921692"/>
            <a:ext cx="2586363" cy="121640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Vanligste årsak til 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hypotyreose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TSH&gt;10:               85% Anti-TPO+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5890681" y="2194849"/>
            <a:ext cx="1855408" cy="459457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200" b="1" dirty="0" err="1" smtClean="0">
                <a:solidFill>
                  <a:schemeClr val="bg2"/>
                </a:solidFill>
                <a:latin typeface="Arial" panose="020B0604020202020204" pitchFamily="34" charset="0"/>
              </a:rPr>
              <a:t>Subklinisk</a:t>
            </a:r>
            <a:r>
              <a:rPr lang="nb-NO" sz="1200" b="1" dirty="0" smtClean="0">
                <a:solidFill>
                  <a:schemeClr val="bg2"/>
                </a:solidFill>
                <a:latin typeface="Arial" panose="020B0604020202020204" pitchFamily="34" charset="0"/>
              </a:rPr>
              <a:t> Hypotyreose</a:t>
            </a:r>
            <a:endParaRPr lang="nb-NO" sz="12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8" name="Avrundet rektangel 17"/>
          <p:cNvSpPr/>
          <p:nvPr/>
        </p:nvSpPr>
        <p:spPr bwMode="auto">
          <a:xfrm>
            <a:off x="218876" y="2126753"/>
            <a:ext cx="2256562" cy="441307"/>
          </a:xfrm>
          <a:prstGeom prst="roundRect">
            <a:avLst/>
          </a:prstGeom>
          <a:solidFill>
            <a:schemeClr val="bg2">
              <a:lumMod val="75000"/>
              <a:lumOff val="2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r>
              <a:rPr lang="nb-NO" sz="2400" i="1" dirty="0" smtClean="0">
                <a:solidFill>
                  <a:schemeClr val="accent3"/>
                </a:solidFill>
              </a:rPr>
              <a:t>Immunologi…</a:t>
            </a:r>
            <a:endParaRPr lang="nb-NO" sz="24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03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92783" y="414277"/>
            <a:ext cx="5303246" cy="903326"/>
          </a:xfrm>
        </p:spPr>
        <p:txBody>
          <a:bodyPr>
            <a:noAutofit/>
          </a:bodyPr>
          <a:lstStyle/>
          <a:p>
            <a:pPr algn="ctr"/>
            <a:r>
              <a:rPr lang="nb-NO" sz="2800" dirty="0" err="1" smtClean="0">
                <a:latin typeface="+mn-lt"/>
              </a:rPr>
              <a:t>Thyroidea</a:t>
            </a:r>
            <a:r>
              <a:rPr lang="nb-NO" sz="2800" dirty="0" smtClean="0">
                <a:latin typeface="+mn-lt"/>
              </a:rPr>
              <a:t> &amp; </a:t>
            </a:r>
            <a:r>
              <a:rPr lang="nb-NO" sz="2800" dirty="0" err="1" smtClean="0">
                <a:latin typeface="+mn-lt"/>
              </a:rPr>
              <a:t>Autoimmunitet</a:t>
            </a:r>
            <a:r>
              <a:rPr lang="nb-NO" sz="2800" dirty="0" smtClean="0">
                <a:latin typeface="+mn-lt"/>
              </a:rPr>
              <a:t>: </a:t>
            </a:r>
            <a:br>
              <a:rPr lang="nb-NO" sz="2800" dirty="0" smtClean="0">
                <a:latin typeface="+mn-lt"/>
              </a:rPr>
            </a:br>
            <a:r>
              <a:rPr lang="nb-NO" sz="2400" dirty="0" smtClean="0">
                <a:latin typeface="+mn-lt"/>
              </a:rPr>
              <a:t>Etiologi?</a:t>
            </a:r>
            <a:endParaRPr lang="nb-NO" sz="2400" dirty="0">
              <a:latin typeface="+mn-lt"/>
            </a:endParaRPr>
          </a:p>
        </p:txBody>
      </p:sp>
      <p:pic>
        <p:nvPicPr>
          <p:cNvPr id="10245" name="Picture 1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4253" r="7381" b="14446"/>
          <a:stretch/>
        </p:blipFill>
        <p:spPr bwMode="auto">
          <a:xfrm>
            <a:off x="5840730" y="194341"/>
            <a:ext cx="6240780" cy="6151809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32"/>
          <p:cNvSpPr>
            <a:spLocks noChangeArrowheads="1"/>
          </p:cNvSpPr>
          <p:nvPr/>
        </p:nvSpPr>
        <p:spPr bwMode="auto">
          <a:xfrm>
            <a:off x="9797530" y="5977890"/>
            <a:ext cx="2158250" cy="88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Figur hentet fra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Saranac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nb-NO" sz="1100" dirty="0">
                <a:solidFill>
                  <a:schemeClr val="tx2"/>
                </a:solidFill>
                <a:latin typeface="Arial" panose="020B0604020202020204" pitchFamily="34" charset="0"/>
              </a:rPr>
              <a:t>L et al – 2011 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(</a:t>
            </a:r>
            <a:r>
              <a:rPr lang="nb-NO" sz="1100" dirty="0" err="1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eview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Why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 is </a:t>
            </a: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the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thyroid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 so </a:t>
            </a: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prone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autoimmune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nb-NO" sz="11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disease</a:t>
            </a:r>
            <a:r>
              <a:rPr lang="nb-NO" sz="1100" dirty="0" smtClean="0">
                <a:solidFill>
                  <a:schemeClr val="tx2"/>
                </a:solidFill>
                <a:latin typeface="Arial" panose="020B0604020202020204" pitchFamily="34" charset="0"/>
              </a:rPr>
              <a:t>?</a:t>
            </a:r>
            <a:endParaRPr lang="nb-NO" sz="11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</a:t>
            </a:r>
            <a:r>
              <a:rPr lang="nb-NO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nb-NO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Paediatr</a:t>
            </a:r>
            <a:r>
              <a:rPr lang="nb-NO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75; 157-165 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121965" y="3388581"/>
            <a:ext cx="2498650" cy="3255325"/>
            <a:chOff x="-1554573" y="-42079"/>
            <a:chExt cx="2641294" cy="3308258"/>
          </a:xfrm>
        </p:grpSpPr>
        <p:pic>
          <p:nvPicPr>
            <p:cNvPr id="8" name="Picture 2" descr="C:\Documents and Settings\LARS\Mine dokumenter\Scannet div\Hashimotos tyreoiditt Histo 2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7" t="963"/>
            <a:stretch/>
          </p:blipFill>
          <p:spPr bwMode="auto">
            <a:xfrm>
              <a:off x="-1554573" y="-42079"/>
              <a:ext cx="2641294" cy="3308258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-1554573" y="1270804"/>
              <a:ext cx="1791260" cy="1494621"/>
            </a:xfrm>
            <a:prstGeom prst="irregularSeal2">
              <a:avLst/>
            </a:prstGeom>
            <a:solidFill>
              <a:srgbClr val="FF3300"/>
            </a:solidFill>
            <a:ln w="2857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000" b="1" i="1" dirty="0">
                  <a:solidFill>
                    <a:schemeClr val="tx2"/>
                  </a:solidFill>
                  <a:latin typeface="+mn-lt"/>
                </a:rPr>
                <a:t>Immun-angrep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000" b="1" i="1" dirty="0">
                  <a:solidFill>
                    <a:schemeClr val="tx2"/>
                  </a:solidFill>
                  <a:latin typeface="+mn-lt"/>
                </a:rPr>
                <a:t>Inflammasjon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000" b="1" i="1" dirty="0">
                  <a:solidFill>
                    <a:schemeClr val="tx2"/>
                  </a:solidFill>
                  <a:latin typeface="+mn-lt"/>
                </a:rPr>
                <a:t>Oksidativt stress</a:t>
              </a:r>
            </a:p>
          </p:txBody>
        </p:sp>
      </p:grpSp>
      <p:pic>
        <p:nvPicPr>
          <p:cNvPr id="10" name="Picture 6" descr="C:\Documents and Settings\LARS\Mine dokumenter\Scannet div\Thyroid follicles hist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666" r="1912" b="3334"/>
          <a:stretch>
            <a:fillRect/>
          </a:stretch>
        </p:blipFill>
        <p:spPr bwMode="auto">
          <a:xfrm>
            <a:off x="121963" y="1669259"/>
            <a:ext cx="2498651" cy="160098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vrundet rektangel 10"/>
          <p:cNvSpPr/>
          <p:nvPr/>
        </p:nvSpPr>
        <p:spPr bwMode="auto">
          <a:xfrm>
            <a:off x="2470245" y="1627428"/>
            <a:ext cx="3520854" cy="5125912"/>
          </a:xfrm>
          <a:prstGeom prst="roundRect">
            <a:avLst/>
          </a:prstGeom>
          <a:solidFill>
            <a:schemeClr val="bg2">
              <a:lumMod val="75000"/>
              <a:lumOff val="2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</a:rPr>
              <a:t>Komplekst samspill: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/>
                </a:solidFill>
              </a:rPr>
              <a:t>genetisk </a:t>
            </a:r>
            <a:r>
              <a:rPr lang="nb-NO" sz="1400" dirty="0" smtClean="0">
                <a:solidFill>
                  <a:schemeClr val="tx2"/>
                </a:solidFill>
              </a:rPr>
              <a:t>predisposisjon </a:t>
            </a:r>
            <a:endParaRPr lang="nb-NO" sz="14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tx2"/>
                </a:solidFill>
              </a:rPr>
              <a:t>miljøfaktorer</a:t>
            </a:r>
            <a:endParaRPr lang="nb-NO" sz="14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/>
                </a:solidFill>
              </a:rPr>
              <a:t>endogene </a:t>
            </a:r>
            <a:r>
              <a:rPr lang="nb-NO" sz="1400" dirty="0" smtClean="0">
                <a:solidFill>
                  <a:schemeClr val="tx2"/>
                </a:solidFill>
              </a:rPr>
              <a:t>faktorer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</a:rPr>
              <a:t>Fortsatt mange ‘</a:t>
            </a:r>
            <a:r>
              <a:rPr lang="nb-NO" sz="1600" dirty="0" err="1" smtClean="0">
                <a:solidFill>
                  <a:schemeClr val="tx2"/>
                </a:solidFill>
              </a:rPr>
              <a:t>unknowns</a:t>
            </a:r>
            <a:r>
              <a:rPr lang="nb-NO" sz="1600" dirty="0" smtClean="0">
                <a:solidFill>
                  <a:schemeClr val="tx2"/>
                </a:solidFill>
              </a:rPr>
              <a:t>’...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</a:rPr>
              <a:t>T </a:t>
            </a:r>
            <a:r>
              <a:rPr lang="nb-NO" sz="1600" dirty="0" smtClean="0">
                <a:solidFill>
                  <a:schemeClr val="tx2"/>
                </a:solidFill>
              </a:rPr>
              <a:t>lymfocytter </a:t>
            </a:r>
            <a:r>
              <a:rPr lang="nb-NO" sz="1600" dirty="0" err="1">
                <a:solidFill>
                  <a:schemeClr val="tx2"/>
                </a:solidFill>
              </a:rPr>
              <a:t>innvaderer</a:t>
            </a:r>
            <a:r>
              <a:rPr lang="nb-NO" sz="1600" dirty="0">
                <a:solidFill>
                  <a:schemeClr val="tx2"/>
                </a:solidFill>
              </a:rPr>
              <a:t> </a:t>
            </a:r>
            <a:endParaRPr lang="nb-NO" sz="16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600" dirty="0">
                <a:solidFill>
                  <a:schemeClr val="tx2"/>
                </a:solidFill>
              </a:rPr>
              <a:t> </a:t>
            </a:r>
            <a:r>
              <a:rPr lang="nb-NO" sz="1600" dirty="0" smtClean="0">
                <a:solidFill>
                  <a:schemeClr val="tx2"/>
                </a:solidFill>
              </a:rPr>
              <a:t>    </a:t>
            </a:r>
            <a:r>
              <a:rPr lang="nb-NO" sz="1600" dirty="0" err="1" smtClean="0">
                <a:solidFill>
                  <a:schemeClr val="tx2"/>
                </a:solidFill>
              </a:rPr>
              <a:t>thyreoidea</a:t>
            </a:r>
            <a:endParaRPr lang="nb-NO" sz="16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nb-NO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2"/>
                </a:solidFill>
              </a:rPr>
              <a:t>Thyreoideas</a:t>
            </a:r>
            <a:r>
              <a:rPr lang="nb-NO" sz="1600" dirty="0">
                <a:solidFill>
                  <a:schemeClr val="tx2"/>
                </a:solidFill>
              </a:rPr>
              <a:t> follikkelceller </a:t>
            </a:r>
            <a:endParaRPr lang="nb-NO" sz="16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600" dirty="0" smtClean="0">
                <a:solidFill>
                  <a:schemeClr val="tx2"/>
                </a:solidFill>
              </a:rPr>
              <a:t>     ‘</a:t>
            </a:r>
            <a:r>
              <a:rPr lang="nb-NO" sz="1600" dirty="0">
                <a:solidFill>
                  <a:schemeClr val="tx2"/>
                </a:solidFill>
              </a:rPr>
              <a:t>endrer personlighet’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/>
                </a:solidFill>
              </a:rPr>
              <a:t>Oppregulering av </a:t>
            </a:r>
            <a:endParaRPr lang="nb-NO" sz="1400" dirty="0" smtClean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smtClean="0">
                <a:solidFill>
                  <a:schemeClr val="tx2"/>
                </a:solidFill>
              </a:rPr>
              <a:t>    proinflammatoriske gener      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b-NO" sz="1400" dirty="0" err="1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</a:rPr>
              <a:t>Miljøfaktorer og </a:t>
            </a:r>
            <a:r>
              <a:rPr lang="nb-NO" sz="1600" dirty="0" err="1">
                <a:solidFill>
                  <a:schemeClr val="tx2"/>
                </a:solidFill>
              </a:rPr>
              <a:t>mediatorer</a:t>
            </a:r>
            <a:endParaRPr lang="nb-NO" sz="160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tx2"/>
                </a:solidFill>
              </a:rPr>
              <a:t>Er det er mulig å </a:t>
            </a:r>
          </a:p>
          <a:p>
            <a:pPr lvl="1">
              <a:lnSpc>
                <a:spcPct val="90000"/>
              </a:lnSpc>
            </a:pPr>
            <a:r>
              <a:rPr lang="nb-NO" sz="1400" dirty="0" smtClean="0">
                <a:solidFill>
                  <a:schemeClr val="tx2"/>
                </a:solidFill>
              </a:rPr>
              <a:t>      påvirke den </a:t>
            </a:r>
            <a:r>
              <a:rPr lang="nb-NO" sz="1400" dirty="0" err="1" smtClean="0">
                <a:solidFill>
                  <a:schemeClr val="tx2"/>
                </a:solidFill>
              </a:rPr>
              <a:t>autoimmune</a:t>
            </a:r>
            <a:r>
              <a:rPr lang="nb-NO" sz="1400" dirty="0" smtClean="0">
                <a:solidFill>
                  <a:schemeClr val="tx2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smtClean="0">
                <a:solidFill>
                  <a:schemeClr val="tx2"/>
                </a:solidFill>
              </a:rPr>
              <a:t>     prosessen?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b-NO" sz="14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tx2"/>
                </a:solidFill>
              </a:rPr>
              <a:t>Helhetlig </a:t>
            </a:r>
            <a:r>
              <a:rPr lang="nb-NO" sz="1600" dirty="0">
                <a:solidFill>
                  <a:schemeClr val="tx2"/>
                </a:solidFill>
              </a:rPr>
              <a:t>tilnærming</a:t>
            </a:r>
            <a:r>
              <a:rPr lang="nb-NO" sz="1600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nb-NO" sz="1600" dirty="0">
                <a:solidFill>
                  <a:schemeClr val="tx2"/>
                </a:solidFill>
              </a:rPr>
              <a:t> </a:t>
            </a:r>
            <a:r>
              <a:rPr lang="nb-NO" sz="1600" dirty="0" smtClean="0">
                <a:solidFill>
                  <a:schemeClr val="tx2"/>
                </a:solidFill>
              </a:rPr>
              <a:t>     -bedre </a:t>
            </a:r>
            <a:r>
              <a:rPr lang="nb-NO" sz="1600" dirty="0">
                <a:solidFill>
                  <a:schemeClr val="tx2"/>
                </a:solidFill>
              </a:rPr>
              <a:t>klinisk respons</a:t>
            </a:r>
            <a:r>
              <a:rPr lang="nb-NO" sz="1600" dirty="0" smtClean="0">
                <a:solidFill>
                  <a:schemeClr val="tx2"/>
                </a:solidFill>
              </a:rPr>
              <a:t>?</a:t>
            </a:r>
            <a:endParaRPr lang="nb-NO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"/>
            <a:ext cx="8915400" cy="1128713"/>
          </a:xfrm>
        </p:spPr>
        <p:txBody>
          <a:bodyPr/>
          <a:lstStyle/>
          <a:p>
            <a:pPr algn="ctr" eaLnBrk="1" hangingPunct="1"/>
            <a:r>
              <a:rPr lang="nb-NO" sz="4000" i="1" dirty="0">
                <a:latin typeface="+mn-lt"/>
              </a:rPr>
              <a:t>Høna &amp; </a:t>
            </a:r>
            <a:r>
              <a:rPr lang="nb-NO" sz="4000" i="1" dirty="0" smtClean="0">
                <a:latin typeface="+mn-lt"/>
              </a:rPr>
              <a:t>Egget…</a:t>
            </a:r>
            <a:r>
              <a:rPr lang="nb-NO" sz="4000" i="1" dirty="0">
                <a:latin typeface="+mn-lt"/>
              </a:rPr>
              <a:t/>
            </a:r>
            <a:br>
              <a:rPr lang="nb-NO" sz="4000" i="1" dirty="0">
                <a:latin typeface="+mn-lt"/>
              </a:rPr>
            </a:br>
            <a:r>
              <a:rPr lang="nb-NO" sz="2000" i="1" dirty="0" smtClean="0">
                <a:latin typeface="+mn-lt"/>
              </a:rPr>
              <a:t>Hva </a:t>
            </a:r>
            <a:r>
              <a:rPr lang="nb-NO" sz="2000" i="1" dirty="0">
                <a:latin typeface="+mn-lt"/>
              </a:rPr>
              <a:t>starter den </a:t>
            </a:r>
            <a:r>
              <a:rPr lang="nb-NO" sz="2000" i="1" dirty="0" err="1">
                <a:latin typeface="+mn-lt"/>
              </a:rPr>
              <a:t>autoimmune</a:t>
            </a:r>
            <a:r>
              <a:rPr lang="nb-NO" sz="2000" i="1" dirty="0">
                <a:latin typeface="+mn-lt"/>
              </a:rPr>
              <a:t> prosessen i </a:t>
            </a:r>
            <a:r>
              <a:rPr lang="nb-NO" sz="2000" i="1" dirty="0" err="1">
                <a:latin typeface="+mn-lt"/>
              </a:rPr>
              <a:t>thyreoidea</a:t>
            </a:r>
            <a:r>
              <a:rPr lang="nb-NO" sz="2000" i="1" dirty="0">
                <a:latin typeface="+mn-lt"/>
              </a:rPr>
              <a:t>?</a:t>
            </a:r>
            <a:endParaRPr lang="nb-NO" sz="1800" i="1" dirty="0">
              <a:latin typeface="+mn-lt"/>
            </a:endParaRPr>
          </a:p>
        </p:txBody>
      </p:sp>
      <p:pic>
        <p:nvPicPr>
          <p:cNvPr id="11268" name="Picture 4" descr="C:\Documents and Settings\LARS\Mine dokumenter\Scannet div\Hashimotos tyreoiditt Histo 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/>
          <a:stretch>
            <a:fillRect/>
          </a:stretch>
        </p:blipFill>
        <p:spPr bwMode="auto">
          <a:xfrm>
            <a:off x="1666978" y="1071564"/>
            <a:ext cx="8643732" cy="574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1824093" y="5234794"/>
            <a:ext cx="2483556" cy="1263956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1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Immun-angrep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1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Inflammasjon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1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Oksidativt stress</a:t>
            </a:r>
          </a:p>
        </p:txBody>
      </p:sp>
      <p:sp>
        <p:nvSpPr>
          <p:cNvPr id="6" name="Ellipse 5"/>
          <p:cNvSpPr/>
          <p:nvPr/>
        </p:nvSpPr>
        <p:spPr bwMode="auto">
          <a:xfrm>
            <a:off x="2738439" y="1440659"/>
            <a:ext cx="6643687" cy="10001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eaLnBrk="1" hangingPunct="1">
              <a:defRPr/>
            </a:pPr>
            <a:r>
              <a:rPr lang="nb-NO" sz="1400" dirty="0">
                <a:solidFill>
                  <a:schemeClr val="tx2"/>
                </a:solidFill>
              </a:rPr>
              <a:t>Økt </a:t>
            </a:r>
            <a:r>
              <a:rPr lang="nb-NO" sz="1400" i="1" dirty="0">
                <a:solidFill>
                  <a:schemeClr val="tx2"/>
                </a:solidFill>
              </a:rPr>
              <a:t>lokalt</a:t>
            </a: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err="1">
                <a:solidFill>
                  <a:schemeClr val="tx2"/>
                </a:solidFill>
              </a:rPr>
              <a:t>oksidativt</a:t>
            </a:r>
            <a:r>
              <a:rPr lang="nb-NO" sz="1400" dirty="0">
                <a:solidFill>
                  <a:schemeClr val="tx2"/>
                </a:solidFill>
              </a:rPr>
              <a:t> stress med et mer </a:t>
            </a:r>
          </a:p>
          <a:p>
            <a:pPr algn="ctr" eaLnBrk="1" hangingPunct="1">
              <a:defRPr/>
            </a:pPr>
            <a:r>
              <a:rPr lang="nb-NO" sz="1400" dirty="0" err="1">
                <a:solidFill>
                  <a:schemeClr val="tx2"/>
                </a:solidFill>
              </a:rPr>
              <a:t>pro-inflammatorisk</a:t>
            </a:r>
            <a:r>
              <a:rPr lang="nb-NO" sz="1400" dirty="0">
                <a:solidFill>
                  <a:schemeClr val="tx2"/>
                </a:solidFill>
              </a:rPr>
              <a:t> klima i </a:t>
            </a:r>
            <a:r>
              <a:rPr lang="nb-NO" sz="1400" dirty="0" err="1">
                <a:solidFill>
                  <a:schemeClr val="tx2"/>
                </a:solidFill>
              </a:rPr>
              <a:t>thyreoidea</a:t>
            </a:r>
            <a:r>
              <a:rPr lang="nb-NO" sz="1400" dirty="0">
                <a:solidFill>
                  <a:schemeClr val="tx2"/>
                </a:solidFill>
              </a:rPr>
              <a:t> trigger immunsystemet </a:t>
            </a:r>
          </a:p>
          <a:p>
            <a:pPr algn="ctr" eaLnBrk="1" hangingPunct="1">
              <a:defRPr/>
            </a:pPr>
            <a:r>
              <a:rPr lang="nb-NO" sz="1400" dirty="0">
                <a:solidFill>
                  <a:schemeClr val="tx2"/>
                </a:solidFill>
              </a:rPr>
              <a:t>hos genetisk disponerte</a:t>
            </a:r>
            <a:r>
              <a:rPr lang="nb-NO" sz="1400" dirty="0"/>
              <a:t/>
            </a:r>
            <a:br>
              <a:rPr lang="nb-NO" sz="1400" dirty="0"/>
            </a:br>
            <a:endParaRPr lang="nb-NO" sz="1400" dirty="0"/>
          </a:p>
        </p:txBody>
      </p:sp>
      <p:sp>
        <p:nvSpPr>
          <p:cNvPr id="7" name="Ellipse 6"/>
          <p:cNvSpPr/>
          <p:nvPr/>
        </p:nvSpPr>
        <p:spPr bwMode="auto">
          <a:xfrm>
            <a:off x="2738438" y="3143252"/>
            <a:ext cx="6643688" cy="11485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eaLnBrk="1" hangingPunct="1">
              <a:defRPr/>
            </a:pPr>
            <a:r>
              <a:rPr lang="nb-NO" sz="1400" dirty="0">
                <a:solidFill>
                  <a:schemeClr val="tx2"/>
                </a:solidFill>
              </a:rPr>
              <a:t>Immunsystemet generelt vippes i ubalanse av andre årsaker </a:t>
            </a:r>
          </a:p>
          <a:p>
            <a:pPr algn="ctr" eaLnBrk="1" hangingPunct="1">
              <a:defRPr/>
            </a:pPr>
            <a:r>
              <a:rPr lang="nb-NO" sz="1400" dirty="0">
                <a:solidFill>
                  <a:schemeClr val="tx2"/>
                </a:solidFill>
              </a:rPr>
              <a:t>(obs GI og </a:t>
            </a:r>
            <a:r>
              <a:rPr lang="nb-NO" sz="1400" i="1" dirty="0">
                <a:solidFill>
                  <a:schemeClr val="tx2"/>
                </a:solidFill>
              </a:rPr>
              <a:t>systemisk</a:t>
            </a:r>
            <a:r>
              <a:rPr lang="nb-NO" sz="1400" dirty="0">
                <a:solidFill>
                  <a:schemeClr val="tx2"/>
                </a:solidFill>
              </a:rPr>
              <a:t> immunologisk toleranse) og starter angrepet på </a:t>
            </a:r>
          </a:p>
          <a:p>
            <a:pPr algn="ctr" eaLnBrk="1" hangingPunct="1">
              <a:defRPr/>
            </a:pPr>
            <a:r>
              <a:rPr lang="nb-NO" sz="1400" dirty="0">
                <a:solidFill>
                  <a:schemeClr val="tx2"/>
                </a:solidFill>
              </a:rPr>
              <a:t>”sårbare” </a:t>
            </a:r>
            <a:r>
              <a:rPr lang="nb-NO" sz="1400" dirty="0" err="1">
                <a:solidFill>
                  <a:schemeClr val="tx2"/>
                </a:solidFill>
              </a:rPr>
              <a:t>thyreoidea</a:t>
            </a:r>
            <a:r>
              <a:rPr lang="nb-NO" sz="1400" dirty="0">
                <a:solidFill>
                  <a:schemeClr val="tx2"/>
                </a:solidFill>
              </a:rPr>
              <a:t> hos genetisk disponerte….</a:t>
            </a:r>
          </a:p>
        </p:txBody>
      </p:sp>
      <p:sp>
        <p:nvSpPr>
          <p:cNvPr id="11272" name="Pil opp og ned 7"/>
          <p:cNvSpPr>
            <a:spLocks noChangeArrowheads="1"/>
          </p:cNvSpPr>
          <p:nvPr/>
        </p:nvSpPr>
        <p:spPr bwMode="auto">
          <a:xfrm>
            <a:off x="5881688" y="2521205"/>
            <a:ext cx="357187" cy="596783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sz="2400">
              <a:latin typeface="Arial" panose="020B0604020202020204" pitchFamily="34" charset="0"/>
            </a:endParaRPr>
          </a:p>
        </p:txBody>
      </p:sp>
      <p:pic>
        <p:nvPicPr>
          <p:cNvPr id="9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63" y="4741335"/>
            <a:ext cx="5624802" cy="1967144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030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40358" y="340549"/>
            <a:ext cx="3006209" cy="1280890"/>
          </a:xfrm>
        </p:spPr>
        <p:txBody>
          <a:bodyPr/>
          <a:lstStyle/>
          <a:p>
            <a:r>
              <a:rPr lang="nb-NO" dirty="0" smtClean="0"/>
              <a:t>Oversikt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140358" y="1252603"/>
            <a:ext cx="8915400" cy="5403680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pPr marL="0" indent="0">
              <a:buNone/>
            </a:pPr>
            <a:r>
              <a:rPr lang="nb-NO" sz="2600" dirty="0" smtClean="0"/>
              <a:t>Selen</a:t>
            </a:r>
          </a:p>
          <a:p>
            <a:r>
              <a:rPr lang="nb-NO" dirty="0" smtClean="0"/>
              <a:t>Kilder i kostholdet og selen inntak</a:t>
            </a:r>
          </a:p>
          <a:p>
            <a:r>
              <a:rPr lang="nb-NO" dirty="0" smtClean="0"/>
              <a:t>Rolle: </a:t>
            </a:r>
            <a:r>
              <a:rPr lang="nb-NO" dirty="0" err="1" smtClean="0"/>
              <a:t>Ko</a:t>
            </a:r>
            <a:r>
              <a:rPr lang="nb-NO" dirty="0" smtClean="0"/>
              <a:t>-faktor i viktige antioksidant-enzymer</a:t>
            </a:r>
          </a:p>
          <a:p>
            <a:r>
              <a:rPr lang="nb-NO" dirty="0" err="1" smtClean="0"/>
              <a:t>Glutathion</a:t>
            </a:r>
            <a:r>
              <a:rPr lang="nb-NO" dirty="0" smtClean="0"/>
              <a:t> </a:t>
            </a:r>
            <a:r>
              <a:rPr lang="nb-NO" dirty="0" err="1" smtClean="0"/>
              <a:t>Peroxidase</a:t>
            </a:r>
            <a:endParaRPr lang="nb-NO" dirty="0" smtClean="0"/>
          </a:p>
          <a:p>
            <a:r>
              <a:rPr lang="nb-NO" dirty="0" smtClean="0"/>
              <a:t>Anti-inflammatoriske effekter av selen</a:t>
            </a:r>
          </a:p>
          <a:p>
            <a:r>
              <a:rPr lang="nb-NO" dirty="0" smtClean="0"/>
              <a:t>Selen og virusinfeksjoner</a:t>
            </a:r>
          </a:p>
          <a:p>
            <a:r>
              <a:rPr lang="nb-NO" dirty="0" err="1" smtClean="0"/>
              <a:t>Thyreoidea</a:t>
            </a:r>
            <a:r>
              <a:rPr lang="nb-NO" dirty="0" smtClean="0"/>
              <a:t> og selen</a:t>
            </a:r>
          </a:p>
          <a:p>
            <a:r>
              <a:rPr lang="nb-NO" dirty="0" smtClean="0"/>
              <a:t>AIT: </a:t>
            </a:r>
            <a:r>
              <a:rPr lang="nb-NO" dirty="0" err="1" smtClean="0"/>
              <a:t>Autoimmun</a:t>
            </a:r>
            <a:r>
              <a:rPr lang="nb-NO" dirty="0" smtClean="0"/>
              <a:t> </a:t>
            </a:r>
            <a:r>
              <a:rPr lang="nb-NO" dirty="0" err="1" smtClean="0"/>
              <a:t>Thyreoidea</a:t>
            </a:r>
            <a:r>
              <a:rPr lang="nb-NO" dirty="0" smtClean="0"/>
              <a:t> sykdom – </a:t>
            </a:r>
            <a:r>
              <a:rPr lang="nb-NO" dirty="0" err="1" smtClean="0"/>
              <a:t>Hashimotos</a:t>
            </a:r>
            <a:r>
              <a:rPr lang="nb-NO" dirty="0" smtClean="0"/>
              <a:t> og Graves</a:t>
            </a:r>
          </a:p>
        </p:txBody>
      </p:sp>
      <p:pic>
        <p:nvPicPr>
          <p:cNvPr id="4" name="Picture 2" descr="https://encrypted-tbn1.gstatic.com/images?q=tbn:ANd9GcQq1SwihGMhToINJHP-gNvsQIWfb_iCCT6-SP3gavFpH37B87Ap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/>
          <a:stretch/>
        </p:blipFill>
        <p:spPr bwMode="auto">
          <a:xfrm>
            <a:off x="8595424" y="614129"/>
            <a:ext cx="2313542" cy="12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8" y="271688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47697"/>
            <a:ext cx="77724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nb-NO" sz="2800" i="1" dirty="0">
                <a:latin typeface="+mn-lt"/>
              </a:rPr>
              <a:t>Gener + Miljø: Utvikling av sykdom</a:t>
            </a:r>
            <a:r>
              <a:rPr lang="nb-NO" dirty="0" smtClean="0">
                <a:latin typeface="+mn-lt"/>
              </a:rPr>
              <a:t>   </a:t>
            </a:r>
            <a:r>
              <a:rPr lang="nb-NO" sz="3200" dirty="0" err="1" smtClean="0">
                <a:latin typeface="+mn-lt"/>
              </a:rPr>
              <a:t>Autoimmun</a:t>
            </a:r>
            <a:r>
              <a:rPr lang="nb-NO" sz="3200" dirty="0" smtClean="0">
                <a:latin typeface="+mn-lt"/>
              </a:rPr>
              <a:t> </a:t>
            </a:r>
            <a:r>
              <a:rPr lang="nb-NO" sz="3200" dirty="0" err="1">
                <a:latin typeface="+mn-lt"/>
              </a:rPr>
              <a:t>Tyreoiditt</a:t>
            </a:r>
            <a:r>
              <a:rPr lang="nb-NO" sz="3200" dirty="0">
                <a:latin typeface="+mn-lt"/>
              </a:rPr>
              <a:t> og Hypotyreose</a:t>
            </a:r>
            <a:br>
              <a:rPr lang="nb-NO" sz="3200" dirty="0">
                <a:latin typeface="+mn-lt"/>
              </a:rPr>
            </a:br>
            <a:r>
              <a:rPr lang="nb-NO" sz="2000" dirty="0">
                <a:latin typeface="+mn-lt"/>
              </a:rPr>
              <a:t>Behandlingsperspektiver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1981200" y="3352800"/>
            <a:ext cx="8458200" cy="0"/>
          </a:xfrm>
          <a:prstGeom prst="line">
            <a:avLst/>
          </a:prstGeom>
          <a:noFill/>
          <a:ln w="76200">
            <a:solidFill>
              <a:schemeClr val="accent1">
                <a:lumMod val="7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676400" y="3581400"/>
            <a:ext cx="1066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 dirty="0">
                <a:latin typeface="Arial" panose="020B0604020202020204" pitchFamily="34" charset="0"/>
              </a:rPr>
              <a:t>Optimal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 dirty="0" err="1">
                <a:latin typeface="Arial" panose="020B0604020202020204" pitchFamily="34" charset="0"/>
              </a:rPr>
              <a:t>Thyreoidea</a:t>
            </a:r>
            <a:r>
              <a:rPr lang="nb-NO" sz="1400" b="1" dirty="0">
                <a:latin typeface="Arial" panose="020B0604020202020204" pitchFamily="34" charset="0"/>
              </a:rPr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 dirty="0">
                <a:latin typeface="Arial" panose="020B0604020202020204" pitchFamily="34" charset="0"/>
              </a:rPr>
              <a:t>funksjon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828800" y="4419600"/>
            <a:ext cx="2514600" cy="2438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Ytre og indre faktorer: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Psykisk stress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Immunbelastning – GI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Infeksjoner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Pro-inflammasjon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Oksidativt stress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Selen - Jod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D-vitamin – A-vitamin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Miljøgifter – toksisk load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Hormonelle svingninger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(Obs post-partum)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419600" y="5257800"/>
            <a:ext cx="1905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 dirty="0" err="1">
                <a:latin typeface="Arial" panose="020B0604020202020204" pitchFamily="34" charset="0"/>
              </a:rPr>
              <a:t>Autoimmun</a:t>
            </a:r>
            <a:r>
              <a:rPr lang="nb-NO" sz="1400" b="1" dirty="0">
                <a:latin typeface="Arial" panose="020B0604020202020204" pitchFamily="34" charset="0"/>
              </a:rPr>
              <a:t> </a:t>
            </a:r>
            <a:r>
              <a:rPr lang="nb-NO" sz="1400" b="1" dirty="0" err="1">
                <a:latin typeface="Arial" panose="020B0604020202020204" pitchFamily="34" charset="0"/>
              </a:rPr>
              <a:t>Tyreoiditt</a:t>
            </a:r>
            <a:endParaRPr lang="nb-NO" sz="1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800" b="1" i="1" dirty="0">
                <a:solidFill>
                  <a:schemeClr val="tx2"/>
                </a:solidFill>
                <a:latin typeface="Arial" panose="020B0604020202020204" pitchFamily="34" charset="0"/>
              </a:rPr>
              <a:t>Anti-TPO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 dirty="0">
                <a:latin typeface="Arial" panose="020B0604020202020204" pitchFamily="34" charset="0"/>
              </a:rPr>
              <a:t>Anti-TG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 dirty="0">
                <a:latin typeface="Arial" panose="020B0604020202020204" pitchFamily="34" charset="0"/>
              </a:rPr>
              <a:t>(TRAS ved Graves)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876800" y="3733800"/>
            <a:ext cx="2209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”Subklinisk” Hypotyreose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TSH&gt;3,6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Fritt T4 lav normal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315200" y="3733800"/>
            <a:ext cx="13716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Hypotyreose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TSH&gt;&gt;3,6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Lav fritt T4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305800" y="4495800"/>
            <a:ext cx="2362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Ubehandlet Hypotyreose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400" b="1">
                <a:latin typeface="Arial" panose="020B0604020202020204" pitchFamily="34" charset="0"/>
              </a:rPr>
              <a:t>Komplikasjoner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2362200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3886200" y="3429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4724400" y="34290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60960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75438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9448800" y="3429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1981200" y="2362200"/>
            <a:ext cx="1524000" cy="6858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800" b="1">
                <a:latin typeface="Arial" panose="020B0604020202020204" pitchFamily="34" charset="0"/>
              </a:rPr>
              <a:t>FRISK</a:t>
            </a: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8610600" y="2362200"/>
            <a:ext cx="15240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800" b="1" dirty="0">
                <a:latin typeface="Arial" panose="020B0604020202020204" pitchFamily="34" charset="0"/>
              </a:rPr>
              <a:t>SYK</a:t>
            </a: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7239000" y="2133600"/>
            <a:ext cx="0" cy="2895600"/>
          </a:xfrm>
          <a:prstGeom prst="line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7239000" y="2286001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sz="18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Diagnose</a:t>
            </a:r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>
            <a:off x="7543800" y="2667000"/>
            <a:ext cx="0" cy="533400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nb-NO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3581400" y="1905000"/>
            <a:ext cx="1828800" cy="1066800"/>
          </a:xfrm>
          <a:prstGeom prst="irregularSeal2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600" b="1" dirty="0">
                <a:latin typeface="Arial" panose="020B0604020202020204" pitchFamily="34" charset="0"/>
              </a:rPr>
              <a:t>Miljø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sz="1600" b="1" dirty="0">
                <a:latin typeface="Arial" panose="020B0604020202020204" pitchFamily="34" charset="0"/>
              </a:rPr>
              <a:t>faktorer</a:t>
            </a:r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 flipH="1">
            <a:off x="3962400" y="2971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nb-NO"/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5410200" y="22098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Tidlig diagnose</a:t>
            </a:r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 flipH="1">
            <a:off x="4800600" y="2743200"/>
            <a:ext cx="609600" cy="381000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nb-NO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7741356" y="5219581"/>
            <a:ext cx="4191000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sz="1400" dirty="0">
                <a:solidFill>
                  <a:schemeClr val="tx2"/>
                </a:solidFill>
                <a:latin typeface="+mn-lt"/>
              </a:rPr>
              <a:t>Funksjonell medisin:                    </a:t>
            </a:r>
            <a:r>
              <a:rPr lang="nb-NO" sz="1400" dirty="0" smtClean="0">
                <a:solidFill>
                  <a:schemeClr val="tx2"/>
                </a:solidFill>
                <a:latin typeface="+mn-lt"/>
              </a:rPr>
              <a:t>   </a:t>
            </a:r>
            <a:r>
              <a:rPr lang="nb-NO" sz="1400" dirty="0" err="1" smtClean="0">
                <a:solidFill>
                  <a:schemeClr val="tx2"/>
                </a:solidFill>
                <a:latin typeface="+mn-lt"/>
              </a:rPr>
              <a:t>Antecedenter</a:t>
            </a:r>
            <a:r>
              <a:rPr lang="nb-NO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nb-NO" sz="1400" dirty="0">
                <a:solidFill>
                  <a:schemeClr val="tx2"/>
                </a:solidFill>
                <a:latin typeface="+mn-lt"/>
              </a:rPr>
              <a:t>– Triggere - </a:t>
            </a:r>
            <a:r>
              <a:rPr lang="nb-NO" sz="1400" dirty="0" err="1">
                <a:solidFill>
                  <a:schemeClr val="tx2"/>
                </a:solidFill>
                <a:latin typeface="+mn-lt"/>
              </a:rPr>
              <a:t>Mediatorer</a:t>
            </a:r>
            <a:endParaRPr lang="nb-NO" sz="1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sz="1400" dirty="0">
                <a:solidFill>
                  <a:schemeClr val="tx2"/>
                </a:solidFill>
                <a:latin typeface="+mn-lt"/>
              </a:rPr>
              <a:t>Mulig å bremse / reversere begynnende immun-</a:t>
            </a:r>
            <a:r>
              <a:rPr lang="nb-NO" sz="1400" dirty="0" err="1">
                <a:solidFill>
                  <a:schemeClr val="tx2"/>
                </a:solidFill>
                <a:latin typeface="+mn-lt"/>
              </a:rPr>
              <a:t>thyreoidea</a:t>
            </a:r>
            <a:r>
              <a:rPr lang="nb-NO" sz="1400" dirty="0">
                <a:solidFill>
                  <a:schemeClr val="tx2"/>
                </a:solidFill>
                <a:latin typeface="+mn-lt"/>
              </a:rPr>
              <a:t>-ubalanse?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sz="1400" dirty="0">
                <a:solidFill>
                  <a:schemeClr val="tx2"/>
                </a:solidFill>
                <a:latin typeface="+mn-lt"/>
              </a:rPr>
              <a:t>Bedre klinisk respons enn ved standard behandling? (adekvat substitusjon med T4)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981200" y="1524000"/>
            <a:ext cx="1524000" cy="52322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sz="1400" b="1" dirty="0">
                <a:latin typeface="Arial" panose="020B0604020202020204" pitchFamily="34" charset="0"/>
              </a:rPr>
              <a:t>Mulig genetisk disposisjon</a:t>
            </a:r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>
            <a:off x="2667000" y="205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127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240588" y="190500"/>
            <a:ext cx="3886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dirty="0">
                <a:latin typeface="+mn-lt"/>
              </a:rPr>
              <a:t>Selen til gravide med Anti-TPO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246938" y="1646104"/>
            <a:ext cx="4053240" cy="4114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nb-NO" sz="2000" dirty="0" err="1"/>
              <a:t>Eutyreote</a:t>
            </a:r>
            <a:r>
              <a:rPr lang="nb-NO" sz="2000" dirty="0"/>
              <a:t> gravide kvinner             Anti-TPO positive (&gt;100 </a:t>
            </a:r>
            <a:r>
              <a:rPr lang="nb-NO" sz="2000" dirty="0" err="1"/>
              <a:t>kIU</a:t>
            </a:r>
            <a:r>
              <a:rPr lang="nb-NO" sz="2000" dirty="0"/>
              <a:t>/L)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Selen-</a:t>
            </a:r>
            <a:r>
              <a:rPr lang="nb-NO" sz="1800" dirty="0" err="1"/>
              <a:t>methionin</a:t>
            </a:r>
            <a:r>
              <a:rPr lang="nb-NO" sz="1800" dirty="0"/>
              <a:t> 200 </a:t>
            </a:r>
            <a:r>
              <a:rPr lang="nb-NO" sz="1800" dirty="0" err="1"/>
              <a:t>mcg</a:t>
            </a:r>
            <a:r>
              <a:rPr lang="nb-NO" sz="1800" dirty="0"/>
              <a:t> eller placebo (N=77/74)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Under graviditeten (fra uke 12) og post-</a:t>
            </a:r>
            <a:r>
              <a:rPr lang="nb-NO" sz="1800" dirty="0" err="1"/>
              <a:t>partum</a:t>
            </a:r>
            <a:endParaRPr lang="nb-NO" sz="1800" dirty="0"/>
          </a:p>
          <a:p>
            <a:pPr eaLnBrk="1" hangingPunct="1">
              <a:lnSpc>
                <a:spcPct val="90000"/>
              </a:lnSpc>
            </a:pPr>
            <a:r>
              <a:rPr lang="nb-NO" sz="2000" dirty="0"/>
              <a:t>Mindre post-</a:t>
            </a:r>
            <a:r>
              <a:rPr lang="nb-NO" sz="2000" dirty="0" err="1"/>
              <a:t>partum</a:t>
            </a:r>
            <a:r>
              <a:rPr lang="nb-NO" sz="2000" dirty="0"/>
              <a:t> </a:t>
            </a:r>
            <a:r>
              <a:rPr lang="nb-NO" sz="2000" dirty="0" err="1"/>
              <a:t>thyreoidea</a:t>
            </a:r>
            <a:r>
              <a:rPr lang="nb-NO" sz="2000" dirty="0"/>
              <a:t> dysfunksjon (PPTD - forhøyet TSH&gt;4,2) med selen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28,6% </a:t>
            </a:r>
            <a:r>
              <a:rPr lang="nb-NO" sz="1800" dirty="0" err="1"/>
              <a:t>vs</a:t>
            </a:r>
            <a:r>
              <a:rPr lang="nb-NO" sz="1800" dirty="0"/>
              <a:t> 48,6%</a:t>
            </a:r>
          </a:p>
          <a:p>
            <a:pPr eaLnBrk="1" hangingPunct="1">
              <a:lnSpc>
                <a:spcPct val="90000"/>
              </a:lnSpc>
            </a:pPr>
            <a:r>
              <a:rPr lang="nb-NO" sz="2000" dirty="0"/>
              <a:t>Mindre permanent hypotyreose med selen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11,7% </a:t>
            </a:r>
            <a:r>
              <a:rPr lang="nb-NO" sz="1800" dirty="0" err="1"/>
              <a:t>vs</a:t>
            </a:r>
            <a:r>
              <a:rPr lang="nb-NO" sz="1800" dirty="0"/>
              <a:t> 20,3% 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34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7315200" y="6248400"/>
            <a:ext cx="3352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400" b="1" dirty="0">
                <a:solidFill>
                  <a:schemeClr val="tx2"/>
                </a:solidFill>
                <a:latin typeface="+mn-lt"/>
              </a:rPr>
              <a:t>Negro R et al – 2007 (Italia)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J </a:t>
            </a:r>
            <a:r>
              <a:rPr 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Clin</a:t>
            </a:r>
            <a:r>
              <a:rPr 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Endocrinol</a:t>
            </a:r>
            <a:r>
              <a:rPr 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Metab</a:t>
            </a:r>
            <a:r>
              <a:rPr 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87; 1687-91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1"/>
            <a:ext cx="3886200" cy="27146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086226"/>
            <a:ext cx="3921125" cy="27717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3124200" y="6172200"/>
            <a:ext cx="457200" cy="228600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05650" y="273546"/>
            <a:ext cx="3505200" cy="11970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sz="3200" dirty="0">
                <a:latin typeface="+mn-lt"/>
              </a:rPr>
              <a:t>Selen og </a:t>
            </a:r>
            <a:br>
              <a:rPr lang="nb-NO" sz="3200" dirty="0">
                <a:latin typeface="+mn-lt"/>
              </a:rPr>
            </a:br>
            <a:r>
              <a:rPr lang="nb-NO" sz="3200" dirty="0" err="1">
                <a:latin typeface="+mn-lt"/>
              </a:rPr>
              <a:t>Grave’s</a:t>
            </a:r>
            <a:r>
              <a:rPr lang="nb-NO" sz="3200" dirty="0">
                <a:latin typeface="+mn-lt"/>
              </a:rPr>
              <a:t> </a:t>
            </a:r>
            <a:r>
              <a:rPr lang="nb-NO" sz="3200" dirty="0" err="1">
                <a:latin typeface="+mn-lt"/>
              </a:rPr>
              <a:t>orbitopati</a:t>
            </a:r>
            <a:endParaRPr lang="nb-NO" sz="3200" dirty="0">
              <a:latin typeface="+mn-lt"/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052896" y="1410935"/>
            <a:ext cx="4210050" cy="482091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nb-NO" dirty="0"/>
              <a:t>Graves: </a:t>
            </a:r>
            <a:r>
              <a:rPr lang="nb-NO" dirty="0" err="1"/>
              <a:t>ca</a:t>
            </a:r>
            <a:r>
              <a:rPr lang="nb-NO" dirty="0"/>
              <a:t> halvparten av pasientene har </a:t>
            </a:r>
            <a:r>
              <a:rPr lang="nb-NO" i="1" dirty="0" err="1"/>
              <a:t>orbitopati</a:t>
            </a:r>
            <a:endParaRPr lang="nb-NO" i="1" dirty="0"/>
          </a:p>
          <a:p>
            <a:pPr lvl="1" eaLnBrk="1" hangingPunct="1">
              <a:lnSpc>
                <a:spcPct val="90000"/>
              </a:lnSpc>
            </a:pPr>
            <a:r>
              <a:rPr lang="nb-NO" dirty="0"/>
              <a:t>Betennelse i vevet i øyehulen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dirty="0"/>
              <a:t>Kan gi utstående øyne, smerter og ubehag, synsforstyrrelser</a:t>
            </a:r>
          </a:p>
          <a:p>
            <a:pPr eaLnBrk="1" hangingPunct="1">
              <a:lnSpc>
                <a:spcPct val="90000"/>
              </a:lnSpc>
            </a:pPr>
            <a:r>
              <a:rPr lang="nb-NO" dirty="0"/>
              <a:t>Multisenter-studie – 6 steder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dirty="0"/>
              <a:t>Italia, Hellas, Nederland, Tyskland, Sveits</a:t>
            </a:r>
          </a:p>
          <a:p>
            <a:pPr eaLnBrk="1" hangingPunct="1">
              <a:lnSpc>
                <a:spcPct val="90000"/>
              </a:lnSpc>
            </a:pPr>
            <a:r>
              <a:rPr lang="nb-NO" dirty="0"/>
              <a:t>152 pasienter med mild </a:t>
            </a:r>
            <a:r>
              <a:rPr lang="nb-NO" dirty="0" err="1"/>
              <a:t>Grave’s</a:t>
            </a:r>
            <a:r>
              <a:rPr lang="nb-NO" dirty="0"/>
              <a:t> </a:t>
            </a:r>
            <a:r>
              <a:rPr lang="nb-NO" dirty="0" err="1"/>
              <a:t>orbitopati</a:t>
            </a:r>
            <a:endParaRPr lang="nb-NO" dirty="0"/>
          </a:p>
          <a:p>
            <a:pPr lvl="1" eaLnBrk="1" hangingPunct="1">
              <a:lnSpc>
                <a:spcPct val="90000"/>
              </a:lnSpc>
            </a:pPr>
            <a:r>
              <a:rPr lang="nb-NO" sz="1400" dirty="0"/>
              <a:t>110 på Neo-M / PTU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/>
              <a:t>29 på </a:t>
            </a:r>
            <a:r>
              <a:rPr lang="nb-NO" sz="1400" dirty="0" err="1"/>
              <a:t>Thyroxin</a:t>
            </a:r>
            <a:endParaRPr lang="nb-NO" sz="1400" dirty="0"/>
          </a:p>
          <a:p>
            <a:pPr lvl="1" eaLnBrk="1" hangingPunct="1">
              <a:lnSpc>
                <a:spcPct val="90000"/>
              </a:lnSpc>
            </a:pPr>
            <a:r>
              <a:rPr lang="nb-NO" sz="1400" dirty="0"/>
              <a:t>14 hadde fått </a:t>
            </a:r>
            <a:r>
              <a:rPr lang="nb-NO" sz="1400" dirty="0" err="1"/>
              <a:t>radiojod</a:t>
            </a:r>
            <a:endParaRPr lang="nb-NO" sz="1400" dirty="0"/>
          </a:p>
          <a:p>
            <a:pPr lvl="1" eaLnBrk="1" hangingPunct="1">
              <a:lnSpc>
                <a:spcPct val="90000"/>
              </a:lnSpc>
            </a:pPr>
            <a:r>
              <a:rPr lang="nb-NO" sz="1400" dirty="0"/>
              <a:t>19 </a:t>
            </a:r>
            <a:r>
              <a:rPr lang="nb-NO" sz="1400" dirty="0" err="1"/>
              <a:t>thyroidektomerte</a:t>
            </a:r>
            <a:r>
              <a:rPr lang="nb-NO" sz="1400" dirty="0"/>
              <a:t> (kirurgi)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/>
              <a:t>Median TSH 0,6(Sel)-1,1(Pen)-0,6 (</a:t>
            </a:r>
            <a:r>
              <a:rPr lang="nb-NO" sz="1400" dirty="0" err="1"/>
              <a:t>Pla</a:t>
            </a:r>
            <a:r>
              <a:rPr lang="nb-NO" sz="14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err="1"/>
              <a:t>Ca</a:t>
            </a:r>
            <a:r>
              <a:rPr lang="nb-NO" sz="1400" dirty="0"/>
              <a:t> 70% pos for TRAS og/eller Anti-TPO</a:t>
            </a:r>
          </a:p>
          <a:p>
            <a:pPr eaLnBrk="1" hangingPunct="1">
              <a:lnSpc>
                <a:spcPct val="90000"/>
              </a:lnSpc>
            </a:pPr>
            <a:r>
              <a:rPr lang="nb-NO" sz="1600" dirty="0"/>
              <a:t>Selen 100 </a:t>
            </a:r>
            <a:r>
              <a:rPr lang="nb-NO" sz="1600" dirty="0" err="1"/>
              <a:t>mcg</a:t>
            </a:r>
            <a:r>
              <a:rPr lang="nb-NO" sz="1600" dirty="0"/>
              <a:t> x 2, </a:t>
            </a:r>
            <a:r>
              <a:rPr lang="nb-NO" sz="1600" dirty="0" err="1"/>
              <a:t>Pentoxifylline</a:t>
            </a:r>
            <a:r>
              <a:rPr lang="nb-NO" sz="1600" dirty="0"/>
              <a:t> 600 mg x 2  eller placebo i 6 </a:t>
            </a:r>
            <a:r>
              <a:rPr lang="nb-NO" sz="1600" dirty="0" err="1"/>
              <a:t>mnd</a:t>
            </a: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/>
              <a:t>Re-evaluering ved 12 </a:t>
            </a:r>
            <a:r>
              <a:rPr lang="nb-NO" sz="1600" dirty="0" err="1"/>
              <a:t>mnd</a:t>
            </a:r>
            <a:endParaRPr lang="nb-NO" sz="1600" dirty="0"/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942" b="81152"/>
          <a:stretch>
            <a:fillRect/>
          </a:stretch>
        </p:blipFill>
        <p:spPr bwMode="auto">
          <a:xfrm>
            <a:off x="2362200" y="1"/>
            <a:ext cx="36576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66826"/>
            <a:ext cx="53149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6705600" y="6172200"/>
            <a:ext cx="2819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400" b="1" dirty="0" err="1">
                <a:solidFill>
                  <a:schemeClr val="tx2"/>
                </a:solidFill>
                <a:latin typeface="+mn-lt"/>
              </a:rPr>
              <a:t>Marcocci</a:t>
            </a:r>
            <a:r>
              <a:rPr lang="nb-NO" sz="1400" b="1" dirty="0">
                <a:solidFill>
                  <a:schemeClr val="tx2"/>
                </a:solidFill>
                <a:latin typeface="+mn-lt"/>
              </a:rPr>
              <a:t> et al –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New England J Med 364; 1920-31</a:t>
            </a: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6096000" y="1981200"/>
            <a:ext cx="6096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sz="2400">
              <a:latin typeface="Arial" panose="020B0604020202020204" pitchFamily="34" charset="0"/>
            </a:endParaRPr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3505200" y="1981200"/>
            <a:ext cx="6096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b-NO" sz="2400">
              <a:latin typeface="Arial" panose="020B0604020202020204" pitchFamily="34" charset="0"/>
            </a:endParaRP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3505200" y="3962400"/>
            <a:ext cx="6096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sz="2400">
              <a:latin typeface="Arial" panose="020B0604020202020204" pitchFamily="34" charset="0"/>
            </a:endParaRP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096000" y="3962400"/>
            <a:ext cx="6096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tel 3"/>
          <p:cNvSpPr>
            <a:spLocks noGrp="1"/>
          </p:cNvSpPr>
          <p:nvPr>
            <p:ph type="title"/>
          </p:nvPr>
        </p:nvSpPr>
        <p:spPr>
          <a:xfrm>
            <a:off x="6667499" y="214313"/>
            <a:ext cx="4858279" cy="1500187"/>
          </a:xfrm>
        </p:spPr>
        <p:txBody>
          <a:bodyPr>
            <a:normAutofit/>
          </a:bodyPr>
          <a:lstStyle/>
          <a:p>
            <a:pPr eaLnBrk="1" hangingPunct="1"/>
            <a:r>
              <a:rPr lang="nb-NO" sz="2000" dirty="0">
                <a:latin typeface="+mn-lt"/>
                <a:cs typeface="Arial" panose="020B0604020202020204" pitchFamily="34" charset="0"/>
              </a:rPr>
              <a:t>Kan økt oksidativt stress bidra til symptomatologien ved </a:t>
            </a:r>
            <a:r>
              <a:rPr lang="nb-NO" sz="2000" dirty="0" err="1">
                <a:latin typeface="+mn-lt"/>
                <a:cs typeface="Arial" panose="020B0604020202020204" pitchFamily="34" charset="0"/>
              </a:rPr>
              <a:t>Grave’s</a:t>
            </a:r>
            <a:r>
              <a:rPr lang="nb-NO" sz="2000" dirty="0">
                <a:latin typeface="+mn-lt"/>
                <a:cs typeface="Arial" panose="020B0604020202020204" pitchFamily="34" charset="0"/>
              </a:rPr>
              <a:t>?</a:t>
            </a:r>
            <a:br>
              <a:rPr lang="nb-NO" sz="2000" dirty="0">
                <a:latin typeface="+mn-lt"/>
                <a:cs typeface="Arial" panose="020B0604020202020204" pitchFamily="34" charset="0"/>
              </a:rPr>
            </a:br>
            <a:r>
              <a:rPr lang="nb-NO" sz="2000" dirty="0">
                <a:latin typeface="+mn-lt"/>
                <a:cs typeface="Arial" panose="020B0604020202020204" pitchFamily="34" charset="0"/>
              </a:rPr>
              <a:t/>
            </a:r>
            <a:br>
              <a:rPr lang="nb-NO" sz="2000" dirty="0">
                <a:latin typeface="+mn-lt"/>
                <a:cs typeface="Arial" panose="020B0604020202020204" pitchFamily="34" charset="0"/>
              </a:rPr>
            </a:br>
            <a:r>
              <a:rPr lang="nb-NO" sz="3200" dirty="0" smtClean="0">
                <a:latin typeface="+mn-lt"/>
                <a:cs typeface="Arial" panose="020B0604020202020204" pitchFamily="34" charset="0"/>
              </a:rPr>
              <a:t>Antioksidanter</a:t>
            </a:r>
            <a:endParaRPr lang="nb-NO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7347" name="Plassholder for innhold 6" descr="Graves &amp; Oxidative stress - forside - ETJ - 1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9500" r="4349"/>
          <a:stretch>
            <a:fillRect/>
          </a:stretch>
        </p:blipFill>
        <p:spPr>
          <a:xfrm>
            <a:off x="1524000" y="1"/>
            <a:ext cx="4929188" cy="6816725"/>
          </a:xfrm>
        </p:spPr>
      </p:pic>
      <p:pic>
        <p:nvPicPr>
          <p:cNvPr id="9" name="Plassholder for innhold 8" descr="Graves &amp; Oxidative stress - figur 2 - ETJ - 1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783" t="19361" r="62194" b="67576"/>
          <a:stretch>
            <a:fillRect/>
          </a:stretch>
        </p:blipFill>
        <p:spPr>
          <a:xfrm>
            <a:off x="1809750" y="4786314"/>
            <a:ext cx="2344738" cy="1500187"/>
          </a:xfrm>
          <a:ln>
            <a:solidFill>
              <a:schemeClr val="accent2">
                <a:lumMod val="90000"/>
                <a:lumOff val="10000"/>
              </a:schemeClr>
            </a:solidFill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881438" y="6400800"/>
            <a:ext cx="2214562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sz="1400" b="1">
                <a:solidFill>
                  <a:srgbClr val="2E5369"/>
                </a:solidFill>
                <a:latin typeface="+mn-lt"/>
              </a:rPr>
              <a:t>Marcocci C et al – 2012</a:t>
            </a:r>
          </a:p>
          <a:p>
            <a:pPr eaLnBrk="1" hangingPunct="1"/>
            <a:r>
              <a:rPr lang="nb-NO" sz="1400" i="1">
                <a:solidFill>
                  <a:srgbClr val="2E5369"/>
                </a:solidFill>
                <a:latin typeface="+mn-lt"/>
                <a:cs typeface="Arial" panose="020B0604020202020204" pitchFamily="34" charset="0"/>
              </a:rPr>
              <a:t>Eur Thyroid J 1; 80-87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738938" y="1928813"/>
            <a:ext cx="4775936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400" kern="0" dirty="0">
                <a:solidFill>
                  <a:prstClr val="black"/>
                </a:solidFill>
              </a:rPr>
              <a:t>Graves sykdom og hypertyreose er forbundet med økt </a:t>
            </a:r>
            <a:r>
              <a:rPr lang="nb-NO" sz="1400" kern="0" dirty="0" err="1">
                <a:solidFill>
                  <a:prstClr val="black"/>
                </a:solidFill>
              </a:rPr>
              <a:t>oksidativt</a:t>
            </a:r>
            <a:r>
              <a:rPr lang="nb-NO" sz="1400" kern="0" dirty="0">
                <a:solidFill>
                  <a:prstClr val="black"/>
                </a:solidFill>
              </a:rPr>
              <a:t> stress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>
                <a:solidFill>
                  <a:prstClr val="black"/>
                </a:solidFill>
              </a:rPr>
              <a:t>Graves  - </a:t>
            </a:r>
            <a:r>
              <a:rPr lang="nb-NO" sz="1200" kern="0" dirty="0" err="1">
                <a:solidFill>
                  <a:prstClr val="black"/>
                </a:solidFill>
              </a:rPr>
              <a:t>immun-ubalanse</a:t>
            </a:r>
            <a:r>
              <a:rPr lang="nb-NO" sz="1200" kern="0" dirty="0">
                <a:solidFill>
                  <a:prstClr val="black"/>
                </a:solidFill>
              </a:rPr>
              <a:t> / betennelse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>
                <a:solidFill>
                  <a:prstClr val="black"/>
                </a:solidFill>
              </a:rPr>
              <a:t>Hypertyreose – økt </a:t>
            </a:r>
            <a:r>
              <a:rPr lang="nb-NO" sz="1200" kern="0" dirty="0" err="1">
                <a:solidFill>
                  <a:prstClr val="black"/>
                </a:solidFill>
              </a:rPr>
              <a:t>mitokondrie-”stress</a:t>
            </a:r>
            <a:r>
              <a:rPr lang="nb-NO" sz="1200" kern="0" dirty="0">
                <a:solidFill>
                  <a:prstClr val="black"/>
                </a:solidFill>
              </a:rPr>
              <a:t>”, O2-forbruk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>
                <a:solidFill>
                  <a:prstClr val="black"/>
                </a:solidFill>
              </a:rPr>
              <a:t>Jo lengre varighet, jo mer ”utmattede” endogene </a:t>
            </a:r>
            <a:r>
              <a:rPr lang="nb-NO" sz="1200" kern="0" dirty="0" err="1">
                <a:solidFill>
                  <a:prstClr val="black"/>
                </a:solidFill>
              </a:rPr>
              <a:t>antioksidant-systemer</a:t>
            </a:r>
            <a:endParaRPr lang="nb-NO" sz="1200" kern="0" dirty="0">
              <a:solidFill>
                <a:prstClr val="black"/>
              </a:solidFill>
            </a:endParaRPr>
          </a:p>
          <a:p>
            <a:pPr marL="1257300" lvl="2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 err="1">
                <a:solidFill>
                  <a:srgbClr val="2E5369"/>
                </a:solidFill>
              </a:rPr>
              <a:t>GPx</a:t>
            </a:r>
            <a:r>
              <a:rPr lang="nb-NO" sz="1200" kern="0" dirty="0">
                <a:solidFill>
                  <a:prstClr val="black"/>
                </a:solidFill>
              </a:rPr>
              <a:t>, SOD, </a:t>
            </a:r>
            <a:r>
              <a:rPr lang="nb-NO" sz="1200" kern="0" dirty="0" err="1">
                <a:solidFill>
                  <a:prstClr val="black"/>
                </a:solidFill>
              </a:rPr>
              <a:t>Catalase</a:t>
            </a:r>
            <a:endParaRPr lang="nb-NO" sz="1200" kern="0" dirty="0">
              <a:solidFill>
                <a:prstClr val="black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400" kern="0" dirty="0">
                <a:solidFill>
                  <a:prstClr val="black"/>
                </a:solidFill>
              </a:rPr>
              <a:t>Både dyre- og humane studier  antyder at økt </a:t>
            </a:r>
            <a:r>
              <a:rPr lang="nb-NO" sz="1400" kern="0" dirty="0" err="1">
                <a:solidFill>
                  <a:prstClr val="black"/>
                </a:solidFill>
              </a:rPr>
              <a:t>oksidativt</a:t>
            </a:r>
            <a:r>
              <a:rPr lang="nb-NO" sz="1400" kern="0" dirty="0">
                <a:solidFill>
                  <a:prstClr val="black"/>
                </a:solidFill>
              </a:rPr>
              <a:t> stress både kan 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>
                <a:solidFill>
                  <a:prstClr val="black"/>
                </a:solidFill>
              </a:rPr>
              <a:t>være sentralt i etiologien(årsaker) til Graves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>
                <a:solidFill>
                  <a:prstClr val="black"/>
                </a:solidFill>
              </a:rPr>
              <a:t>direkte bidra til noen av de kliniske manifestasjonene, inkl </a:t>
            </a:r>
            <a:r>
              <a:rPr lang="nb-NO" sz="1200" kern="0" dirty="0" err="1">
                <a:solidFill>
                  <a:prstClr val="black"/>
                </a:solidFill>
              </a:rPr>
              <a:t>orbitopati</a:t>
            </a:r>
            <a:r>
              <a:rPr lang="nb-NO" sz="1200" kern="0" dirty="0">
                <a:solidFill>
                  <a:prstClr val="black"/>
                </a:solidFill>
              </a:rPr>
              <a:t> (øyesykdom)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400" kern="0" dirty="0">
                <a:solidFill>
                  <a:prstClr val="black"/>
                </a:solidFill>
              </a:rPr>
              <a:t>Kan a</a:t>
            </a:r>
            <a:r>
              <a:rPr lang="nb-NO" sz="1400" kern="0" dirty="0" err="1">
                <a:solidFill>
                  <a:prstClr val="black"/>
                </a:solidFill>
              </a:rPr>
              <a:t>ntioksidanter</a:t>
            </a:r>
            <a:r>
              <a:rPr lang="nb-NO" sz="1400" kern="0" dirty="0">
                <a:solidFill>
                  <a:prstClr val="black"/>
                </a:solidFill>
              </a:rPr>
              <a:t> alene bedre noen av symptomene ved hypertyreose?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400" kern="0" dirty="0">
                <a:solidFill>
                  <a:prstClr val="black"/>
                </a:solidFill>
              </a:rPr>
              <a:t>Kombinert med </a:t>
            </a:r>
            <a:r>
              <a:rPr lang="nb-NO" sz="1400" kern="0" dirty="0" err="1">
                <a:solidFill>
                  <a:prstClr val="black"/>
                </a:solidFill>
              </a:rPr>
              <a:t>tyreostatika</a:t>
            </a:r>
            <a:r>
              <a:rPr lang="nb-NO" sz="1400" kern="0" dirty="0">
                <a:solidFill>
                  <a:prstClr val="black"/>
                </a:solidFill>
              </a:rPr>
              <a:t>, kan antioksidanter bidra til at pasientene blir raskere </a:t>
            </a:r>
            <a:r>
              <a:rPr lang="nb-NO" sz="1400" kern="0" dirty="0" err="1">
                <a:solidFill>
                  <a:prstClr val="black"/>
                </a:solidFill>
              </a:rPr>
              <a:t>eutyreote</a:t>
            </a:r>
            <a:r>
              <a:rPr lang="nb-NO" sz="1400" kern="0" dirty="0">
                <a:solidFill>
                  <a:prstClr val="black"/>
                </a:solidFill>
              </a:rPr>
              <a:t> (får normalt stoffskifte)?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400" kern="0" dirty="0" err="1">
                <a:solidFill>
                  <a:prstClr val="black"/>
                </a:solidFill>
              </a:rPr>
              <a:t>Orbitopati</a:t>
            </a:r>
            <a:r>
              <a:rPr lang="nb-NO" sz="1400" kern="0" dirty="0">
                <a:solidFill>
                  <a:prstClr val="black"/>
                </a:solidFill>
              </a:rPr>
              <a:t> assosiert med ytterligere økt  </a:t>
            </a:r>
            <a:r>
              <a:rPr lang="nb-NO" sz="1400" kern="0" dirty="0" err="1">
                <a:solidFill>
                  <a:prstClr val="black"/>
                </a:solidFill>
              </a:rPr>
              <a:t>oksidativt</a:t>
            </a:r>
            <a:r>
              <a:rPr lang="nb-NO" sz="1400" kern="0" dirty="0">
                <a:solidFill>
                  <a:prstClr val="black"/>
                </a:solidFill>
              </a:rPr>
              <a:t> stress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b-NO" sz="1200" kern="0" dirty="0">
                <a:solidFill>
                  <a:prstClr val="black"/>
                </a:solidFill>
              </a:rPr>
              <a:t>røyking, som gir betydelig økt </a:t>
            </a:r>
            <a:r>
              <a:rPr lang="nb-NO" sz="1200" kern="0" dirty="0" err="1">
                <a:solidFill>
                  <a:prstClr val="black"/>
                </a:solidFill>
              </a:rPr>
              <a:t>oksidativt</a:t>
            </a:r>
            <a:r>
              <a:rPr lang="nb-NO" sz="1200" kern="0" dirty="0">
                <a:solidFill>
                  <a:prstClr val="black"/>
                </a:solidFill>
              </a:rPr>
              <a:t> stress, øker risiko for </a:t>
            </a:r>
            <a:r>
              <a:rPr lang="nb-NO" sz="1200" kern="0" dirty="0" err="1">
                <a:solidFill>
                  <a:prstClr val="black"/>
                </a:solidFill>
              </a:rPr>
              <a:t>orbitopati</a:t>
            </a:r>
            <a:r>
              <a:rPr lang="nb-NO" sz="1200" kern="0" dirty="0">
                <a:solidFill>
                  <a:prstClr val="black"/>
                </a:solidFill>
              </a:rPr>
              <a:t>, og dårligere klinisk forløp</a:t>
            </a:r>
          </a:p>
        </p:txBody>
      </p:sp>
      <p:pic>
        <p:nvPicPr>
          <p:cNvPr id="16" name="Plassholder for innhold 8" descr="Graves &amp; Oxidative stress - figur 2 - ETJ - 12.jpg"/>
          <p:cNvPicPr>
            <a:picLocks noChangeAspect="1"/>
          </p:cNvPicPr>
          <p:nvPr/>
        </p:nvPicPr>
        <p:blipFill>
          <a:blip r:embed="rId4"/>
          <a:srcRect l="40446" t="8121" r="6167" b="69399"/>
          <a:stretch>
            <a:fillRect/>
          </a:stretch>
        </p:blipFill>
        <p:spPr bwMode="auto">
          <a:xfrm>
            <a:off x="1524000" y="1928813"/>
            <a:ext cx="4929188" cy="2849562"/>
          </a:xfrm>
          <a:prstGeom prst="rect">
            <a:avLst/>
          </a:prstGeom>
          <a:noFill/>
          <a:ln w="9525">
            <a:solidFill>
              <a:schemeClr val="accent2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sp>
        <p:nvSpPr>
          <p:cNvPr id="57352" name="TekstSylinder 16"/>
          <p:cNvSpPr txBox="1">
            <a:spLocks noChangeArrowheads="1"/>
          </p:cNvSpPr>
          <p:nvPr/>
        </p:nvSpPr>
        <p:spPr bwMode="auto">
          <a:xfrm>
            <a:off x="5310188" y="4143376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sz="1000" i="1">
                <a:solidFill>
                  <a:srgbClr val="CFE2E7"/>
                </a:solidFill>
              </a:rPr>
              <a:t>MDA = Malondialdehyd,</a:t>
            </a:r>
          </a:p>
          <a:p>
            <a:pPr eaLnBrk="1" hangingPunct="1"/>
            <a:r>
              <a:rPr lang="nb-NO" sz="1000" i="1">
                <a:solidFill>
                  <a:srgbClr val="CFE2E7"/>
                </a:solidFill>
              </a:rPr>
              <a:t>Markør på lipid  perokidasjon</a:t>
            </a: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1524001" y="6400800"/>
            <a:ext cx="2214563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sz="1400" b="1" dirty="0" err="1">
                <a:solidFill>
                  <a:srgbClr val="2E5369"/>
                </a:solidFill>
                <a:latin typeface="+mn-lt"/>
              </a:rPr>
              <a:t>Guerra</a:t>
            </a:r>
            <a:r>
              <a:rPr lang="nb-NO" sz="1400" b="1" dirty="0">
                <a:solidFill>
                  <a:srgbClr val="2E5369"/>
                </a:solidFill>
                <a:latin typeface="+mn-lt"/>
              </a:rPr>
              <a:t> LN et al – 2001</a:t>
            </a:r>
          </a:p>
          <a:p>
            <a:pPr eaLnBrk="1" hangingPunct="1"/>
            <a:r>
              <a:rPr lang="nb-NO" sz="1400" i="1" dirty="0">
                <a:solidFill>
                  <a:srgbClr val="2E5369"/>
                </a:solidFill>
                <a:latin typeface="+mn-lt"/>
                <a:cs typeface="Arial" panose="020B0604020202020204" pitchFamily="34" charset="0"/>
              </a:rPr>
              <a:t>IUBMB Life 51; 105-109</a:t>
            </a:r>
          </a:p>
        </p:txBody>
      </p:sp>
    </p:spTree>
    <p:extLst>
      <p:ext uri="{BB962C8B-B14F-4D97-AF65-F5344CB8AC3E}">
        <p14:creationId xmlns:p14="http://schemas.microsoft.com/office/powerpoint/2010/main" val="12201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1857" y="287934"/>
            <a:ext cx="6391593" cy="1064274"/>
          </a:xfrm>
        </p:spPr>
        <p:txBody>
          <a:bodyPr>
            <a:normAutofit fontScale="90000"/>
          </a:bodyPr>
          <a:lstStyle/>
          <a:p>
            <a:pPr algn="ctr"/>
            <a:r>
              <a:rPr lang="nb-NO" sz="2400" dirty="0">
                <a:latin typeface="+mn-lt"/>
              </a:rPr>
              <a:t>H</a:t>
            </a:r>
            <a:r>
              <a:rPr lang="nb-NO" sz="2400" dirty="0" smtClean="0">
                <a:latin typeface="+mn-lt"/>
              </a:rPr>
              <a:t>elhetlig modell</a:t>
            </a:r>
            <a:r>
              <a:rPr lang="nb-NO" sz="2400" dirty="0">
                <a:latin typeface="+mn-lt"/>
              </a:rPr>
              <a:t/>
            </a:r>
            <a:br>
              <a:rPr lang="nb-NO" sz="2400" dirty="0">
                <a:latin typeface="+mn-lt"/>
              </a:rPr>
            </a:br>
            <a:r>
              <a:rPr lang="nb-NO" sz="4400" dirty="0">
                <a:latin typeface="+mn-lt"/>
              </a:rPr>
              <a:t>Vanlige kliniske </a:t>
            </a:r>
            <a:r>
              <a:rPr lang="nb-NO" sz="4400" dirty="0" smtClean="0">
                <a:latin typeface="+mn-lt"/>
              </a:rPr>
              <a:t>mønstre</a:t>
            </a:r>
            <a:br>
              <a:rPr lang="nb-NO" sz="4400" dirty="0" smtClean="0">
                <a:latin typeface="+mn-lt"/>
              </a:rPr>
            </a:br>
            <a:endParaRPr lang="nb-NO" sz="2200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" name="Gruppe 2"/>
          <p:cNvGrpSpPr/>
          <p:nvPr/>
        </p:nvGrpSpPr>
        <p:grpSpPr>
          <a:xfrm>
            <a:off x="1173193" y="1678489"/>
            <a:ext cx="9436352" cy="5019012"/>
            <a:chOff x="1958475" y="2229596"/>
            <a:chExt cx="8508899" cy="3893803"/>
          </a:xfrm>
        </p:grpSpPr>
        <p:sp>
          <p:nvSpPr>
            <p:cNvPr id="8195" name="Oval 3"/>
            <p:cNvSpPr>
              <a:spLocks noChangeArrowheads="1"/>
            </p:cNvSpPr>
            <p:nvPr/>
          </p:nvSpPr>
          <p:spPr bwMode="auto">
            <a:xfrm>
              <a:off x="4267200" y="3429000"/>
              <a:ext cx="3810000" cy="1828800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765E5E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b-NO" sz="1400" b="1" dirty="0" smtClean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2400" b="1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Hypotyreose-pasienten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Substitusjons-behandling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T4 mono vs. T4+T3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NDT?</a:t>
              </a: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96" name="Oval 4"/>
            <p:cNvSpPr>
              <a:spLocks noChangeArrowheads="1"/>
            </p:cNvSpPr>
            <p:nvPr/>
          </p:nvSpPr>
          <p:spPr bwMode="auto">
            <a:xfrm>
              <a:off x="6614109" y="4784334"/>
              <a:ext cx="3071067" cy="1339065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765E5E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800" b="1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Metabolisme</a:t>
              </a:r>
              <a:endParaRPr lang="nb-NO" sz="1800" b="1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Overvekt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Insulinresistens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Metabolsk syndrom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Kosthold – Fysisk aktivitet</a:t>
              </a: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97" name="Oval 5"/>
            <p:cNvSpPr>
              <a:spLocks noChangeArrowheads="1"/>
            </p:cNvSpPr>
            <p:nvPr/>
          </p:nvSpPr>
          <p:spPr bwMode="auto">
            <a:xfrm>
              <a:off x="4798418" y="2229596"/>
              <a:ext cx="2910462" cy="1367928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765E5E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800" b="1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Immunsystem</a:t>
              </a:r>
              <a:endParaRPr lang="nb-NO" sz="1800" b="1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err="1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Autoimmunitet</a:t>
              </a: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Inflammasjon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Oksidativt stress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err="1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Nevroimmun</a:t>
              </a: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98" name="Oval 6"/>
            <p:cNvSpPr>
              <a:spLocks noChangeArrowheads="1"/>
            </p:cNvSpPr>
            <p:nvPr/>
          </p:nvSpPr>
          <p:spPr bwMode="auto">
            <a:xfrm>
              <a:off x="2740673" y="4784335"/>
              <a:ext cx="3085354" cy="1339064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765E5E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800" b="1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Psykisk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Negative tanker og følelser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Depresjon, angst, uro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Vanskelige erfaringer, traumer,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l</a:t>
              </a: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ivssituasjon, relasjoner</a:t>
              </a: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auto">
            <a:xfrm>
              <a:off x="1958475" y="2964571"/>
              <a:ext cx="3005282" cy="1367928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765E5E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800" b="1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Stress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Økt sensitivitet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Kronisk ‘</a:t>
              </a:r>
              <a:r>
                <a:rPr lang="nb-NO" sz="1400" dirty="0" err="1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overload</a:t>
              </a: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’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Søvnproblemer</a:t>
              </a: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auto">
            <a:xfrm>
              <a:off x="7449326" y="3038333"/>
              <a:ext cx="3018048" cy="1367928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765E5E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800" b="1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Kostholds-faktorer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err="1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Suboptimal</a:t>
              </a: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 vitamin/min. status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B12, D-vit, selen, jern, sink,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sz="1400" dirty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m</a:t>
              </a:r>
              <a:r>
                <a:rPr lang="nb-NO" sz="1400" dirty="0" smtClean="0">
                  <a:solidFill>
                    <a:srgbClr val="292929"/>
                  </a:solidFill>
                  <a:latin typeface="+mn-lt"/>
                  <a:cs typeface="Arial" panose="020B0604020202020204" pitchFamily="34" charset="0"/>
                </a:rPr>
                <a:t>agnesium, jod, m.m.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b-NO" sz="1400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661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0" y="490062"/>
            <a:ext cx="5181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sz="2000" dirty="0" smtClean="0"/>
              <a:t>Kosthold</a:t>
            </a:r>
            <a:r>
              <a:rPr lang="nb-NO" sz="4800" dirty="0" smtClean="0"/>
              <a:t/>
            </a:r>
            <a:br>
              <a:rPr lang="nb-NO" sz="4800" dirty="0" smtClean="0"/>
            </a:br>
            <a:r>
              <a:rPr lang="nb-NO" sz="4800" dirty="0" smtClean="0"/>
              <a:t>Selen-kilder</a:t>
            </a:r>
            <a:endParaRPr lang="nb-NO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3495" y="2155266"/>
            <a:ext cx="621411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nb-NO" sz="2400" dirty="0"/>
              <a:t>Paranøtter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250-1000 </a:t>
            </a:r>
            <a:r>
              <a:rPr lang="nb-NO" sz="1800" dirty="0" err="1"/>
              <a:t>mcg</a:t>
            </a:r>
            <a:r>
              <a:rPr lang="nb-NO" sz="1800" dirty="0"/>
              <a:t> Selen / 100 gram nøtter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600" dirty="0"/>
              <a:t>Gjennomsnitt 640 </a:t>
            </a:r>
            <a:r>
              <a:rPr lang="nb-NO" sz="1600" dirty="0" err="1"/>
              <a:t>mcg</a:t>
            </a:r>
            <a:endParaRPr lang="nb-NO" sz="16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1 nøtt </a:t>
            </a:r>
            <a:r>
              <a:rPr lang="nb-NO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∼ 4 gram</a:t>
            </a:r>
            <a:r>
              <a:rPr lang="nb-NO" sz="1800" dirty="0"/>
              <a:t>: 10-40 </a:t>
            </a:r>
            <a:r>
              <a:rPr lang="nb-NO" sz="1800" dirty="0" err="1"/>
              <a:t>mcg</a:t>
            </a:r>
            <a:r>
              <a:rPr lang="nb-NO" sz="1800" dirty="0"/>
              <a:t> (snitt 25 </a:t>
            </a:r>
            <a:r>
              <a:rPr lang="nb-NO" sz="1800" dirty="0" err="1"/>
              <a:t>mcg</a:t>
            </a:r>
            <a:r>
              <a:rPr lang="nb-NO" sz="1800" dirty="0"/>
              <a:t>) Selen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8-10 nøtter gir 200 </a:t>
            </a:r>
            <a:r>
              <a:rPr lang="nb-NO" sz="1800" dirty="0" err="1"/>
              <a:t>mcg</a:t>
            </a:r>
            <a:r>
              <a:rPr lang="nb-NO" sz="1800" dirty="0"/>
              <a:t> Selen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Inneholder også solide mengder Magnesium, Kalium, </a:t>
            </a:r>
            <a:r>
              <a:rPr lang="nb-NO" sz="1800" dirty="0" smtClean="0"/>
              <a:t>Kalsium </a:t>
            </a:r>
            <a:r>
              <a:rPr lang="nb-NO" sz="1800" dirty="0"/>
              <a:t>og Sink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Fisk og skalldyr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Kjøtt og innmat (lever, nyre)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Hel/full-korn dyrket i </a:t>
            </a:r>
            <a:r>
              <a:rPr lang="nb-NO" sz="2400" dirty="0" err="1"/>
              <a:t>selenrik</a:t>
            </a:r>
            <a:r>
              <a:rPr lang="nb-NO" sz="2400" dirty="0"/>
              <a:t> jord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Selenfattig</a:t>
            </a:r>
            <a:r>
              <a:rPr lang="nb-NO" sz="1800" dirty="0"/>
              <a:t> jord vanlig i Europa, </a:t>
            </a:r>
            <a:r>
              <a:rPr lang="nb-NO" sz="1800" dirty="0" err="1"/>
              <a:t>inkl</a:t>
            </a:r>
            <a:r>
              <a:rPr lang="nb-NO" sz="1800" dirty="0"/>
              <a:t> Skandinavia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Selenrik</a:t>
            </a:r>
            <a:r>
              <a:rPr lang="nb-NO" sz="1800" dirty="0"/>
              <a:t> jord i USA og Canada</a:t>
            </a:r>
          </a:p>
          <a:p>
            <a:pPr lvl="1" eaLnBrk="1" hangingPunct="1">
              <a:lnSpc>
                <a:spcPct val="90000"/>
              </a:lnSpc>
            </a:pPr>
            <a:endParaRPr lang="nb-NO" sz="2400" dirty="0"/>
          </a:p>
        </p:txBody>
      </p:sp>
      <p:pic>
        <p:nvPicPr>
          <p:cNvPr id="19464" name="Picture 15" descr="http://www.meny.no/PageFiles/6338/Main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45" y="197587"/>
            <a:ext cx="3140075" cy="21478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4509"/>
          <a:stretch/>
        </p:blipFill>
        <p:spPr>
          <a:xfrm>
            <a:off x="8971160" y="2466856"/>
            <a:ext cx="2370258" cy="184499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l="2758" t="2728" r="19845" b="1"/>
          <a:stretch/>
        </p:blipFill>
        <p:spPr>
          <a:xfrm>
            <a:off x="7886699" y="4554610"/>
            <a:ext cx="2663191" cy="20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899814" cy="1216565"/>
          </a:xfrm>
        </p:spPr>
        <p:txBody>
          <a:bodyPr>
            <a:normAutofit/>
          </a:bodyPr>
          <a:lstStyle/>
          <a:p>
            <a:r>
              <a:rPr lang="nb-NO" dirty="0"/>
              <a:t>NB: </a:t>
            </a:r>
            <a:r>
              <a:rPr lang="nb-NO" dirty="0" smtClean="0"/>
              <a:t>Selen </a:t>
            </a:r>
            <a:r>
              <a:rPr lang="nb-NO" dirty="0"/>
              <a:t>er </a:t>
            </a:r>
            <a:r>
              <a:rPr lang="nb-NO" dirty="0" smtClean="0"/>
              <a:t>toksisk i for høye </a:t>
            </a:r>
            <a:r>
              <a:rPr lang="nb-NO" dirty="0"/>
              <a:t>doser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56066" y="1744980"/>
            <a:ext cx="6413914" cy="45300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endParaRPr lang="nb-NO" dirty="0" smtClean="0"/>
          </a:p>
          <a:p>
            <a:r>
              <a:rPr lang="nb-NO" dirty="0" smtClean="0"/>
              <a:t>Inntak </a:t>
            </a:r>
            <a:r>
              <a:rPr lang="nb-NO" dirty="0"/>
              <a:t>&gt;400 </a:t>
            </a:r>
            <a:r>
              <a:rPr lang="nb-NO" dirty="0" err="1"/>
              <a:t>mcg</a:t>
            </a:r>
            <a:r>
              <a:rPr lang="nb-NO" dirty="0"/>
              <a:t>/dag </a:t>
            </a:r>
            <a:r>
              <a:rPr lang="nb-NO" dirty="0" smtClean="0"/>
              <a:t> bør unngås</a:t>
            </a:r>
          </a:p>
          <a:p>
            <a:r>
              <a:rPr lang="nb-NO" dirty="0" smtClean="0"/>
              <a:t>Inntak &gt;800 </a:t>
            </a:r>
            <a:r>
              <a:rPr lang="nb-NO" dirty="0" err="1" smtClean="0"/>
              <a:t>mcg</a:t>
            </a:r>
            <a:r>
              <a:rPr lang="nb-NO" dirty="0" smtClean="0"/>
              <a:t>/dag – Toksisk…</a:t>
            </a:r>
            <a:endParaRPr lang="nb-NO" dirty="0"/>
          </a:p>
          <a:p>
            <a:endParaRPr lang="nb-NO" dirty="0"/>
          </a:p>
          <a:p>
            <a:r>
              <a:rPr lang="nb-NO" dirty="0"/>
              <a:t>Det er beskrevet akutt </a:t>
            </a:r>
            <a:r>
              <a:rPr lang="nb-NO" dirty="0" smtClean="0"/>
              <a:t>selen-forgiftning </a:t>
            </a:r>
            <a:r>
              <a:rPr lang="nb-NO" dirty="0"/>
              <a:t>med </a:t>
            </a:r>
            <a:r>
              <a:rPr lang="nb-NO" dirty="0" smtClean="0"/>
              <a:t>massivt </a:t>
            </a:r>
            <a:r>
              <a:rPr lang="nb-NO" dirty="0"/>
              <a:t>håravfall og </a:t>
            </a:r>
            <a:r>
              <a:rPr lang="nb-NO" dirty="0" smtClean="0"/>
              <a:t>negleforandringer etter overdreven  paranøtt-</a:t>
            </a:r>
            <a:r>
              <a:rPr lang="nb-NO" dirty="0" err="1" smtClean="0"/>
              <a:t>gomling</a:t>
            </a:r>
            <a:r>
              <a:rPr lang="nb-NO" dirty="0"/>
              <a:t>….</a:t>
            </a:r>
          </a:p>
          <a:p>
            <a:endParaRPr lang="nb-NO" dirty="0"/>
          </a:p>
          <a:p>
            <a:r>
              <a:rPr lang="nb-NO" dirty="0"/>
              <a:t>200 </a:t>
            </a:r>
            <a:r>
              <a:rPr lang="nb-NO" dirty="0" err="1"/>
              <a:t>mcg</a:t>
            </a:r>
            <a:r>
              <a:rPr lang="nb-NO" dirty="0"/>
              <a:t> daglig </a:t>
            </a:r>
            <a:r>
              <a:rPr lang="nb-NO" dirty="0" smtClean="0"/>
              <a:t>over tid </a:t>
            </a:r>
            <a:r>
              <a:rPr lang="nb-NO" dirty="0"/>
              <a:t>kan føre til </a:t>
            </a:r>
            <a:r>
              <a:rPr lang="nb-NO" dirty="0" smtClean="0"/>
              <a:t>akkumulering av </a:t>
            </a:r>
            <a:r>
              <a:rPr lang="nb-NO" dirty="0"/>
              <a:t>selen i kroppen, og gi </a:t>
            </a:r>
            <a:r>
              <a:rPr lang="nb-NO" dirty="0" smtClean="0"/>
              <a:t>forhøyet </a:t>
            </a:r>
            <a:r>
              <a:rPr lang="nb-NO" dirty="0"/>
              <a:t>selen nivå i </a:t>
            </a:r>
            <a:r>
              <a:rPr lang="nb-NO" dirty="0" smtClean="0"/>
              <a:t>blod </a:t>
            </a:r>
            <a:endParaRPr lang="nb-NO" dirty="0"/>
          </a:p>
          <a:p>
            <a:pPr lvl="1"/>
            <a:r>
              <a:rPr lang="nb-NO" dirty="0"/>
              <a:t>over 1,8 – på 2-tallet og noen </a:t>
            </a:r>
            <a:r>
              <a:rPr lang="nb-NO" dirty="0" smtClean="0"/>
              <a:t>ganger 3-tallet</a:t>
            </a:r>
          </a:p>
          <a:p>
            <a:pPr lvl="1"/>
            <a:r>
              <a:rPr lang="nb-NO" dirty="0" err="1" smtClean="0"/>
              <a:t>Ref</a:t>
            </a:r>
            <a:r>
              <a:rPr lang="nb-NO" dirty="0" smtClean="0"/>
              <a:t> 0,6-1,8 </a:t>
            </a:r>
            <a:r>
              <a:rPr lang="nb-NO" dirty="0" err="1" smtClean="0"/>
              <a:t>mcmol</a:t>
            </a:r>
            <a:r>
              <a:rPr lang="nb-NO" dirty="0" smtClean="0"/>
              <a:t>/L (</a:t>
            </a:r>
            <a:r>
              <a:rPr lang="nb-NO" dirty="0" err="1" smtClean="0"/>
              <a:t>Fürst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Optimalt: 1,2-1,8?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9" y="2282900"/>
            <a:ext cx="3526971" cy="29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52" y="114300"/>
            <a:ext cx="10256860" cy="6557501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0658" y="1225580"/>
            <a:ext cx="2834113" cy="10659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nb-NO" sz="2800" dirty="0"/>
              <a:t>U-formet </a:t>
            </a:r>
            <a:r>
              <a:rPr lang="nb-NO" sz="2800" dirty="0" smtClean="0"/>
              <a:t>kurve</a:t>
            </a:r>
            <a:br>
              <a:rPr lang="nb-NO" sz="2800" dirty="0" smtClean="0"/>
            </a:br>
            <a:r>
              <a:rPr lang="nb-NO" sz="2000" dirty="0" smtClean="0"/>
              <a:t>Selen status og </a:t>
            </a:r>
            <a:br>
              <a:rPr lang="nb-NO" sz="2000" dirty="0" smtClean="0"/>
            </a:br>
            <a:r>
              <a:rPr lang="nb-NO" sz="2000" dirty="0" smtClean="0"/>
              <a:t>sykdoms risiko:</a:t>
            </a:r>
            <a:br>
              <a:rPr lang="nb-NO" sz="2000" dirty="0" smtClean="0"/>
            </a:br>
            <a:endParaRPr lang="nb-NO" sz="28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01073"/>
            <a:ext cx="2205989" cy="879414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41307" y="3224094"/>
            <a:ext cx="1964683" cy="73139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SELEN:</a:t>
            </a:r>
          </a:p>
          <a:p>
            <a:r>
              <a:rPr lang="nb-NO" dirty="0" smtClean="0"/>
              <a:t>Ikke for mye, ikke for lite…</a:t>
            </a:r>
            <a:endParaRPr lang="nb-NO" dirty="0"/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/>
          </p:nvPr>
        </p:nvSpPr>
        <p:spPr>
          <a:xfrm>
            <a:off x="241307" y="4420684"/>
            <a:ext cx="1342465" cy="93472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nb-NO" dirty="0" smtClean="0"/>
              <a:t>Konvertering:</a:t>
            </a:r>
          </a:p>
          <a:p>
            <a:pPr marL="0" indent="0" algn="ctr">
              <a:buNone/>
            </a:pPr>
            <a:r>
              <a:rPr lang="nb-NO" dirty="0" err="1"/>
              <a:t>m</a:t>
            </a:r>
            <a:r>
              <a:rPr lang="nb-NO" dirty="0" err="1" smtClean="0"/>
              <a:t>cg</a:t>
            </a:r>
            <a:r>
              <a:rPr lang="nb-NO" dirty="0" smtClean="0"/>
              <a:t>/L                    x 0,0127                  = </a:t>
            </a:r>
            <a:r>
              <a:rPr lang="nb-NO" dirty="0" err="1" smtClean="0"/>
              <a:t>mcmol</a:t>
            </a:r>
            <a:r>
              <a:rPr lang="nb-NO" dirty="0" smtClean="0"/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30905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72373" y="493515"/>
            <a:ext cx="5607972" cy="1280890"/>
          </a:xfrm>
        </p:spPr>
        <p:txBody>
          <a:bodyPr/>
          <a:lstStyle/>
          <a:p>
            <a:pPr algn="ctr"/>
            <a:r>
              <a:rPr lang="nb-NO" dirty="0" smtClean="0"/>
              <a:t>Selen inntak </a:t>
            </a:r>
            <a:br>
              <a:rPr lang="nb-NO" dirty="0" smtClean="0"/>
            </a:br>
            <a:r>
              <a:rPr lang="nb-NO" dirty="0" smtClean="0"/>
              <a:t>rundt i verden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8336" y="2423159"/>
            <a:ext cx="4023674" cy="200025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nb-NO" sz="2400" dirty="0" smtClean="0"/>
              <a:t>Obs – lavt inntak i mange land i Europa</a:t>
            </a:r>
          </a:p>
          <a:p>
            <a:endParaRPr lang="nb-NO" sz="2400" dirty="0" smtClean="0"/>
          </a:p>
          <a:p>
            <a:r>
              <a:rPr lang="nb-NO" sz="2400" dirty="0" smtClean="0"/>
              <a:t>Norge: Drøyt 60 </a:t>
            </a:r>
            <a:r>
              <a:rPr lang="nb-NO" sz="2400" dirty="0" err="1" smtClean="0"/>
              <a:t>mcg</a:t>
            </a:r>
            <a:r>
              <a:rPr lang="nb-NO" sz="2400" dirty="0" smtClean="0"/>
              <a:t>?</a:t>
            </a:r>
            <a:endParaRPr lang="nb-NO" sz="2400" dirty="0"/>
          </a:p>
        </p:txBody>
      </p:sp>
      <p:grpSp>
        <p:nvGrpSpPr>
          <p:cNvPr id="9" name="Gruppe 8"/>
          <p:cNvGrpSpPr/>
          <p:nvPr/>
        </p:nvGrpSpPr>
        <p:grpSpPr>
          <a:xfrm>
            <a:off x="80010" y="5326380"/>
            <a:ext cx="3600219" cy="1413084"/>
            <a:chOff x="0" y="4935672"/>
            <a:chExt cx="4234291" cy="1661957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935672"/>
              <a:ext cx="4234291" cy="1135637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9" y="6071309"/>
              <a:ext cx="2690978" cy="481210"/>
            </a:xfrm>
            <a:prstGeom prst="rect">
              <a:avLst/>
            </a:prstGeom>
          </p:spPr>
        </p:pic>
        <p:sp>
          <p:nvSpPr>
            <p:cNvPr id="8" name="Text Box 56"/>
            <p:cNvSpPr txBox="1">
              <a:spLocks noChangeArrowheads="1"/>
            </p:cNvSpPr>
            <p:nvPr/>
          </p:nvSpPr>
          <p:spPr bwMode="auto">
            <a:xfrm>
              <a:off x="2592924" y="6090854"/>
              <a:ext cx="1641366" cy="50677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2020 </a:t>
              </a:r>
              <a:r>
                <a:rPr lang="en-US" sz="1200" b="1" dirty="0" smtClean="0"/>
                <a:t>                </a:t>
              </a:r>
              <a:r>
                <a:rPr lang="en-US" sz="1000" dirty="0" smtClean="0"/>
                <a:t>Mar;16(3</a:t>
              </a:r>
              <a:r>
                <a:rPr lang="en-US" sz="1000" dirty="0"/>
                <a:t>):165-176</a:t>
              </a:r>
            </a:p>
          </p:txBody>
        </p:sp>
      </p:grp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37" y="85515"/>
            <a:ext cx="6706463" cy="677248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629" y="85515"/>
            <a:ext cx="385776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691890" y="194310"/>
            <a:ext cx="672084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nb-NO" altLang="nb-NO" dirty="0" err="1" smtClean="0"/>
              <a:t>Selenoproteiner</a:t>
            </a:r>
            <a:r>
              <a:rPr lang="nb-NO" altLang="nb-NO" dirty="0" smtClean="0"/>
              <a:t/>
            </a:r>
            <a:br>
              <a:rPr lang="nb-NO" altLang="nb-NO" dirty="0" smtClean="0"/>
            </a:br>
            <a:r>
              <a:rPr lang="nb-NO" altLang="nb-NO" sz="2400" dirty="0" err="1" smtClean="0"/>
              <a:t>Selenocystein</a:t>
            </a:r>
            <a:r>
              <a:rPr lang="nb-NO" altLang="nb-NO" sz="2400" dirty="0" smtClean="0"/>
              <a:t> på det aktive stedet på enzymet</a:t>
            </a:r>
            <a:endParaRPr lang="nb-NO" altLang="nb-NO" sz="240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960620" y="1497330"/>
            <a:ext cx="6777990" cy="52488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dirty="0" err="1" smtClean="0"/>
              <a:t>Glutathion</a:t>
            </a:r>
            <a:r>
              <a:rPr lang="nb-NO" dirty="0" smtClean="0"/>
              <a:t> </a:t>
            </a:r>
            <a:r>
              <a:rPr lang="nb-NO" dirty="0" err="1" smtClean="0"/>
              <a:t>Peroxidase</a:t>
            </a:r>
            <a:r>
              <a:rPr lang="nb-NO" dirty="0" smtClean="0"/>
              <a:t> -  </a:t>
            </a:r>
            <a:r>
              <a:rPr lang="nb-NO" dirty="0" err="1" smtClean="0"/>
              <a:t>GPx</a:t>
            </a:r>
            <a:r>
              <a:rPr lang="nb-NO" dirty="0"/>
              <a:t> </a:t>
            </a:r>
            <a:r>
              <a:rPr lang="nb-NO" dirty="0" smtClean="0"/>
              <a:t>1-5</a:t>
            </a:r>
            <a:endParaRPr lang="nb-NO" dirty="0"/>
          </a:p>
          <a:p>
            <a:pPr lvl="1">
              <a:lnSpc>
                <a:spcPct val="90000"/>
              </a:lnSpc>
            </a:pPr>
            <a:r>
              <a:rPr lang="nb-NO" dirty="0"/>
              <a:t>Antioksidant </a:t>
            </a:r>
            <a:r>
              <a:rPr lang="nb-NO" dirty="0" smtClean="0"/>
              <a:t>forsvar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A</a:t>
            </a:r>
            <a:r>
              <a:rPr lang="nb-NO" dirty="0" smtClean="0"/>
              <a:t>nti-inflammatorisk</a:t>
            </a:r>
          </a:p>
          <a:p>
            <a:pPr lvl="1">
              <a:lnSpc>
                <a:spcPct val="90000"/>
              </a:lnSpc>
            </a:pPr>
            <a:r>
              <a:rPr lang="nb-NO" dirty="0" smtClean="0"/>
              <a:t>Immun-regulerende</a:t>
            </a:r>
          </a:p>
          <a:p>
            <a:pPr>
              <a:lnSpc>
                <a:spcPct val="90000"/>
              </a:lnSpc>
            </a:pPr>
            <a:r>
              <a:rPr lang="nb-NO" dirty="0" err="1" smtClean="0"/>
              <a:t>Thioredoxin</a:t>
            </a:r>
            <a:r>
              <a:rPr lang="nb-NO" dirty="0" smtClean="0"/>
              <a:t> reduktase – TXNRD 1-2</a:t>
            </a:r>
          </a:p>
          <a:p>
            <a:pPr lvl="1">
              <a:lnSpc>
                <a:spcPct val="90000"/>
              </a:lnSpc>
            </a:pPr>
            <a:r>
              <a:rPr lang="nb-NO" dirty="0" smtClean="0"/>
              <a:t>Antioksidant-forsvar</a:t>
            </a:r>
            <a:endParaRPr lang="nb-NO" dirty="0"/>
          </a:p>
          <a:p>
            <a:pPr>
              <a:lnSpc>
                <a:spcPct val="90000"/>
              </a:lnSpc>
            </a:pPr>
            <a:r>
              <a:rPr lang="nb-NO" dirty="0" err="1" smtClean="0"/>
              <a:t>Dejodinase</a:t>
            </a:r>
            <a:r>
              <a:rPr lang="nb-NO" dirty="0" smtClean="0"/>
              <a:t> </a:t>
            </a:r>
            <a:r>
              <a:rPr lang="nb-NO" dirty="0"/>
              <a:t>I, II og III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Omdanning av T4 til det aktive T3 og inaktive revers T3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Avgjørende for et adekvat stoffskifte i </a:t>
            </a:r>
            <a:r>
              <a:rPr lang="nb-NO" dirty="0" smtClean="0"/>
              <a:t>cellene </a:t>
            </a:r>
          </a:p>
          <a:p>
            <a:pPr lvl="1">
              <a:lnSpc>
                <a:spcPct val="90000"/>
              </a:lnSpc>
            </a:pPr>
            <a:r>
              <a:rPr lang="nb-NO" i="1" dirty="0" smtClean="0"/>
              <a:t>Lokal fin-regulering</a:t>
            </a:r>
            <a:endParaRPr lang="nb-NO" i="1" dirty="0"/>
          </a:p>
          <a:p>
            <a:pPr>
              <a:lnSpc>
                <a:spcPct val="90000"/>
              </a:lnSpc>
            </a:pPr>
            <a:r>
              <a:rPr lang="nb-NO" dirty="0" err="1" smtClean="0"/>
              <a:t>Selenoprotein</a:t>
            </a:r>
            <a:r>
              <a:rPr lang="nb-NO" dirty="0" smtClean="0"/>
              <a:t> P - SEPP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V</a:t>
            </a:r>
            <a:r>
              <a:rPr lang="nb-NO" dirty="0" smtClean="0"/>
              <a:t>iktigste selen transportør</a:t>
            </a:r>
          </a:p>
          <a:p>
            <a:pPr>
              <a:lnSpc>
                <a:spcPct val="90000"/>
              </a:lnSpc>
            </a:pPr>
            <a:r>
              <a:rPr lang="nb-NO" dirty="0" err="1" smtClean="0"/>
              <a:t>Selenoprotein</a:t>
            </a:r>
            <a:r>
              <a:rPr lang="nb-NO" dirty="0" smtClean="0"/>
              <a:t> K, S – </a:t>
            </a:r>
            <a:r>
              <a:rPr lang="nb-NO" dirty="0" err="1" smtClean="0"/>
              <a:t>Endoplasmatisk</a:t>
            </a:r>
            <a:r>
              <a:rPr lang="nb-NO" dirty="0" smtClean="0"/>
              <a:t> </a:t>
            </a:r>
            <a:r>
              <a:rPr lang="nb-NO" dirty="0" err="1" smtClean="0"/>
              <a:t>retikulum</a:t>
            </a:r>
            <a:r>
              <a:rPr lang="nb-NO" dirty="0" smtClean="0"/>
              <a:t> (ER)</a:t>
            </a:r>
          </a:p>
          <a:p>
            <a:pPr>
              <a:lnSpc>
                <a:spcPct val="90000"/>
              </a:lnSpc>
            </a:pPr>
            <a:r>
              <a:rPr lang="nb-NO" dirty="0" err="1" smtClean="0"/>
              <a:t>Selenoprotein</a:t>
            </a:r>
            <a:r>
              <a:rPr lang="nb-NO" dirty="0" smtClean="0"/>
              <a:t> N, W</a:t>
            </a:r>
            <a:r>
              <a:rPr lang="nb-NO" dirty="0"/>
              <a:t> </a:t>
            </a:r>
            <a:r>
              <a:rPr lang="nb-NO" dirty="0" smtClean="0"/>
              <a:t>– Antioksidant forsvar </a:t>
            </a:r>
          </a:p>
          <a:p>
            <a:pPr>
              <a:lnSpc>
                <a:spcPct val="90000"/>
              </a:lnSpc>
            </a:pPr>
            <a:r>
              <a:rPr lang="nb-NO" dirty="0" err="1" smtClean="0"/>
              <a:t>Selenoprotein</a:t>
            </a:r>
            <a:r>
              <a:rPr lang="nb-NO" dirty="0" smtClean="0"/>
              <a:t> V – Kun i testiklene!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71500" y="2064364"/>
            <a:ext cx="3566160" cy="41148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sz="2400" dirty="0" smtClean="0"/>
              <a:t>25 </a:t>
            </a:r>
            <a:r>
              <a:rPr lang="nb-NO" sz="2400" dirty="0"/>
              <a:t>gener i det humane </a:t>
            </a:r>
            <a:r>
              <a:rPr lang="nb-NO" sz="2400" dirty="0" err="1"/>
              <a:t>genomet</a:t>
            </a:r>
            <a:r>
              <a:rPr lang="nb-NO" sz="2400" dirty="0"/>
              <a:t> koder for </a:t>
            </a:r>
            <a:r>
              <a:rPr lang="nb-NO" sz="2400" dirty="0" err="1" smtClean="0"/>
              <a:t>selenoproteiner</a:t>
            </a:r>
            <a:endParaRPr lang="nb-NO" sz="2400" dirty="0"/>
          </a:p>
          <a:p>
            <a:pPr lvl="1">
              <a:lnSpc>
                <a:spcPct val="90000"/>
              </a:lnSpc>
            </a:pPr>
            <a:r>
              <a:rPr lang="nb-NO" dirty="0" smtClean="0"/>
              <a:t>Inneholder aminosyren </a:t>
            </a:r>
            <a:r>
              <a:rPr lang="nb-NO" b="1" i="1" dirty="0" err="1" smtClean="0"/>
              <a:t>selenocystein</a:t>
            </a:r>
            <a:r>
              <a:rPr lang="nb-NO" dirty="0" smtClean="0"/>
              <a:t> på det aktive stedet (for enzym-funksjon)</a:t>
            </a:r>
          </a:p>
          <a:p>
            <a:pPr lvl="2">
              <a:lnSpc>
                <a:spcPct val="90000"/>
              </a:lnSpc>
            </a:pPr>
            <a:r>
              <a:rPr lang="nb-NO" sz="1600" dirty="0" smtClean="0"/>
              <a:t>SECIS: </a:t>
            </a:r>
            <a:r>
              <a:rPr lang="nb-NO" sz="1600" dirty="0" err="1" smtClean="0"/>
              <a:t>Selenocysteine</a:t>
            </a:r>
            <a:r>
              <a:rPr lang="nb-NO" sz="1600" dirty="0" smtClean="0"/>
              <a:t> </a:t>
            </a:r>
            <a:r>
              <a:rPr lang="nb-NO" sz="1600" dirty="0" err="1" smtClean="0"/>
              <a:t>insertion</a:t>
            </a:r>
            <a:r>
              <a:rPr lang="nb-NO" sz="1600" dirty="0" smtClean="0"/>
              <a:t> </a:t>
            </a:r>
            <a:r>
              <a:rPr lang="nb-NO" sz="1600" dirty="0" err="1" smtClean="0"/>
              <a:t>sequence</a:t>
            </a:r>
            <a:endParaRPr lang="nb-NO" sz="1600" dirty="0" smtClean="0"/>
          </a:p>
          <a:p>
            <a:pPr lvl="1">
              <a:lnSpc>
                <a:spcPct val="90000"/>
              </a:lnSpc>
            </a:pPr>
            <a:r>
              <a:rPr lang="nb-NO" dirty="0" smtClean="0"/>
              <a:t>Mange </a:t>
            </a:r>
            <a:r>
              <a:rPr lang="nb-NO" dirty="0" err="1" smtClean="0"/>
              <a:t>selenoproteiner</a:t>
            </a:r>
            <a:r>
              <a:rPr lang="nb-NO" dirty="0" smtClean="0"/>
              <a:t> er </a:t>
            </a:r>
            <a:r>
              <a:rPr lang="nb-NO" dirty="0"/>
              <a:t>sentrale i antioksidant og anti-inflammatorisk </a:t>
            </a:r>
            <a:r>
              <a:rPr lang="nb-NO" dirty="0" smtClean="0"/>
              <a:t>aktivitet</a:t>
            </a:r>
            <a:endParaRPr lang="nb-NO" dirty="0"/>
          </a:p>
        </p:txBody>
      </p:sp>
      <p:sp>
        <p:nvSpPr>
          <p:cNvPr id="6" name="Hullbånd 5"/>
          <p:cNvSpPr/>
          <p:nvPr/>
        </p:nvSpPr>
        <p:spPr>
          <a:xfrm>
            <a:off x="571500" y="217170"/>
            <a:ext cx="2834640" cy="1280160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accent2">
                    <a:lumMod val="50000"/>
                  </a:schemeClr>
                </a:solidFill>
              </a:rPr>
              <a:t>Hvorfor trenger vi selen?</a:t>
            </a:r>
            <a:endParaRPr lang="nb-NO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615" y="335817"/>
            <a:ext cx="8534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2400" dirty="0" smtClean="0">
                <a:cs typeface="Arial" panose="020B0604020202020204" pitchFamily="34" charset="0"/>
              </a:rPr>
              <a:t>Oksidativt stress – Inflammasjon - Immunregulering </a:t>
            </a:r>
            <a:r>
              <a:rPr lang="nb-NO" altLang="nb-NO" dirty="0" err="1" smtClean="0">
                <a:cs typeface="Arial" panose="020B0604020202020204" pitchFamily="34" charset="0"/>
              </a:rPr>
              <a:t>Glutathion</a:t>
            </a:r>
            <a:r>
              <a:rPr lang="nb-NO" altLang="nb-NO" dirty="0" smtClean="0">
                <a:cs typeface="Arial" panose="020B0604020202020204" pitchFamily="34" charset="0"/>
              </a:rPr>
              <a:t> </a:t>
            </a:r>
            <a:r>
              <a:rPr lang="nb-NO" altLang="nb-NO" dirty="0" err="1" smtClean="0">
                <a:cs typeface="Arial" panose="020B0604020202020204" pitchFamily="34" charset="0"/>
              </a:rPr>
              <a:t>Peroksidase</a:t>
            </a:r>
            <a:r>
              <a:rPr lang="nb-NO" altLang="nb-NO" dirty="0" smtClean="0">
                <a:cs typeface="Arial" panose="020B0604020202020204" pitchFamily="34" charset="0"/>
              </a:rPr>
              <a:t> - </a:t>
            </a:r>
            <a:r>
              <a:rPr lang="nb-NO" altLang="nb-NO" dirty="0" err="1" smtClean="0">
                <a:cs typeface="Arial" panose="020B0604020202020204" pitchFamily="34" charset="0"/>
              </a:rPr>
              <a:t>GPx</a:t>
            </a:r>
            <a:endParaRPr lang="nb-NO" altLang="nb-NO" dirty="0" smtClean="0"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4441" y="1663663"/>
            <a:ext cx="4091940" cy="3852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nb-NO" altLang="nb-NO" sz="2600" dirty="0" smtClean="0">
                <a:solidFill>
                  <a:schemeClr val="tx1"/>
                </a:solidFill>
              </a:rPr>
              <a:t>Avhengig av nok </a:t>
            </a:r>
            <a:r>
              <a:rPr lang="nb-NO" altLang="nb-NO" sz="2600" dirty="0">
                <a:solidFill>
                  <a:schemeClr val="tx1"/>
                </a:solidFill>
              </a:rPr>
              <a:t>s</a:t>
            </a:r>
            <a:r>
              <a:rPr lang="nb-NO" altLang="nb-NO" sz="2600" dirty="0" smtClean="0">
                <a:solidFill>
                  <a:schemeClr val="tx1"/>
                </a:solidFill>
              </a:rPr>
              <a:t>elen </a:t>
            </a:r>
            <a:r>
              <a:rPr lang="nb-NO" altLang="nb-NO" sz="2600" dirty="0">
                <a:solidFill>
                  <a:schemeClr val="tx1"/>
                </a:solidFill>
              </a:rPr>
              <a:t>for å </a:t>
            </a:r>
            <a:r>
              <a:rPr lang="nb-NO" altLang="nb-NO" sz="2600" dirty="0" smtClean="0">
                <a:solidFill>
                  <a:schemeClr val="tx1"/>
                </a:solidFill>
              </a:rPr>
              <a:t>virke optimalt…</a:t>
            </a:r>
          </a:p>
          <a:p>
            <a:pPr lvl="1">
              <a:lnSpc>
                <a:spcPct val="9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M</a:t>
            </a:r>
            <a:r>
              <a:rPr lang="nb-NO" altLang="nb-NO" sz="2400" dirty="0" smtClean="0">
                <a:solidFill>
                  <a:schemeClr val="tx1"/>
                </a:solidFill>
              </a:rPr>
              <a:t>inst 70-80 </a:t>
            </a:r>
            <a:r>
              <a:rPr lang="nb-NO" altLang="nb-NO" sz="2400" dirty="0" err="1" smtClean="0">
                <a:solidFill>
                  <a:schemeClr val="tx1"/>
                </a:solidFill>
              </a:rPr>
              <a:t>mcg</a:t>
            </a:r>
            <a:r>
              <a:rPr lang="nb-NO" altLang="nb-NO" sz="2400" dirty="0" smtClean="0">
                <a:solidFill>
                  <a:schemeClr val="tx1"/>
                </a:solidFill>
              </a:rPr>
              <a:t> Selen inntak daglig</a:t>
            </a:r>
          </a:p>
          <a:p>
            <a:pPr lvl="1">
              <a:lnSpc>
                <a:spcPct val="90000"/>
              </a:lnSpc>
            </a:pPr>
            <a:r>
              <a:rPr lang="nb-NO" altLang="nb-NO" sz="2400" dirty="0" smtClean="0">
                <a:solidFill>
                  <a:schemeClr val="tx1"/>
                </a:solidFill>
              </a:rPr>
              <a:t>Serum-Se i øvre 50% (&gt;1,2) av </a:t>
            </a:r>
            <a:r>
              <a:rPr lang="nb-NO" altLang="nb-NO" sz="2400" dirty="0" err="1" smtClean="0">
                <a:solidFill>
                  <a:schemeClr val="tx1"/>
                </a:solidFill>
              </a:rPr>
              <a:t>ref</a:t>
            </a:r>
            <a:r>
              <a:rPr lang="nb-NO" altLang="nb-NO" sz="2400" dirty="0" smtClean="0">
                <a:solidFill>
                  <a:schemeClr val="tx1"/>
                </a:solidFill>
              </a:rPr>
              <a:t>  (0,6-1,8 </a:t>
            </a:r>
            <a:r>
              <a:rPr lang="nb-NO" altLang="nb-NO" sz="2400" dirty="0" err="1" smtClean="0">
                <a:solidFill>
                  <a:schemeClr val="tx1"/>
                </a:solidFill>
              </a:rPr>
              <a:t>mcmol</a:t>
            </a:r>
            <a:r>
              <a:rPr lang="nb-NO" altLang="nb-NO" sz="2400" dirty="0" smtClean="0">
                <a:solidFill>
                  <a:schemeClr val="tx1"/>
                </a:solidFill>
              </a:rPr>
              <a:t>/L)</a:t>
            </a: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nb-NO" altLang="nb-NO" sz="2600" dirty="0" smtClean="0"/>
              <a:t>Aminosyrene Cystein, Glutamat og Glysin er </a:t>
            </a:r>
            <a:r>
              <a:rPr lang="nb-NO" altLang="nb-NO" sz="2600" dirty="0"/>
              <a:t>”råstoff” for </a:t>
            </a:r>
            <a:r>
              <a:rPr lang="nb-NO" altLang="nb-NO" sz="2600" dirty="0" err="1"/>
              <a:t>Glutathion</a:t>
            </a:r>
            <a:endParaRPr lang="nb-NO" altLang="nb-NO" sz="2600" dirty="0"/>
          </a:p>
          <a:p>
            <a:pPr>
              <a:lnSpc>
                <a:spcPct val="90000"/>
              </a:lnSpc>
            </a:pPr>
            <a:r>
              <a:rPr lang="nb-NO" altLang="nb-NO" sz="2600" dirty="0">
                <a:solidFill>
                  <a:schemeClr val="tx1"/>
                </a:solidFill>
              </a:rPr>
              <a:t>N-Acetyl Cystein øker </a:t>
            </a:r>
            <a:r>
              <a:rPr lang="nb-NO" altLang="nb-NO" sz="2600" dirty="0" err="1">
                <a:solidFill>
                  <a:schemeClr val="tx1"/>
                </a:solidFill>
              </a:rPr>
              <a:t>GPx</a:t>
            </a:r>
            <a:r>
              <a:rPr lang="nb-NO" altLang="nb-NO" sz="26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600" dirty="0" smtClean="0"/>
              <a:t>Viktig </a:t>
            </a:r>
            <a:r>
              <a:rPr lang="nb-NO" altLang="nb-NO" sz="2600" dirty="0"/>
              <a:t>”forsvarer” </a:t>
            </a:r>
            <a:r>
              <a:rPr lang="nb-NO" altLang="nb-NO" sz="2600" dirty="0" smtClean="0"/>
              <a:t>mot overdreven inflammasjon ved virusinfeksjoner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600" dirty="0" smtClean="0"/>
              <a:t>Viktig forsvarer av </a:t>
            </a:r>
            <a:r>
              <a:rPr lang="nb-NO" altLang="nb-NO" sz="2600" dirty="0" err="1" smtClean="0"/>
              <a:t>Thyreoidea</a:t>
            </a:r>
            <a:r>
              <a:rPr lang="nb-NO" altLang="nb-NO" sz="2600" dirty="0" smtClean="0"/>
              <a:t> - Skjoldbruskkjertelen</a:t>
            </a:r>
            <a:endParaRPr lang="nb-NO" altLang="nb-NO" sz="26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5601" t="11840" r="16239" b="12560"/>
          <a:stretch/>
        </p:blipFill>
        <p:spPr>
          <a:xfrm>
            <a:off x="4363034" y="1672590"/>
            <a:ext cx="3465563" cy="3843846"/>
          </a:xfrm>
          <a:prstGeom prst="rect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4187190" y="5619245"/>
            <a:ext cx="3531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Tetramer</a:t>
            </a:r>
          </a:p>
          <a:p>
            <a:pPr algn="ctr"/>
            <a:r>
              <a:rPr lang="en-US" sz="1400" dirty="0" smtClean="0"/>
              <a:t>Crystal </a:t>
            </a:r>
            <a:r>
              <a:rPr lang="en-US" sz="1400" dirty="0"/>
              <a:t>structure of human </a:t>
            </a:r>
            <a:r>
              <a:rPr lang="en-US" sz="1400" dirty="0" smtClean="0"/>
              <a:t>GPx5</a:t>
            </a:r>
          </a:p>
          <a:p>
            <a:pPr algn="ctr"/>
            <a:r>
              <a:rPr lang="en-US" sz="1400" dirty="0" smtClean="0"/>
              <a:t>Protein Data bank – www.rcsb.org </a:t>
            </a:r>
            <a:endParaRPr lang="nb-NO" sz="1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3253" y="1671205"/>
            <a:ext cx="3963937" cy="3796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altLang="nb-NO" sz="2600" dirty="0" err="1" smtClean="0"/>
              <a:t>GPx</a:t>
            </a:r>
            <a:r>
              <a:rPr lang="nb-NO" altLang="nb-NO" sz="2600" dirty="0" smtClean="0"/>
              <a:t> 1-8</a:t>
            </a:r>
          </a:p>
          <a:p>
            <a:pPr>
              <a:lnSpc>
                <a:spcPct val="90000"/>
              </a:lnSpc>
            </a:pPr>
            <a:r>
              <a:rPr lang="nb-NO" altLang="nb-NO" sz="2600" dirty="0" smtClean="0"/>
              <a:t>Et av kroppens viktigste antioksidant – forsvars systemer</a:t>
            </a:r>
          </a:p>
          <a:p>
            <a:pPr lvl="1">
              <a:lnSpc>
                <a:spcPct val="90000"/>
              </a:lnSpc>
            </a:pPr>
            <a:r>
              <a:rPr lang="nb-NO" altLang="nb-NO" sz="2400" dirty="0" smtClean="0"/>
              <a:t>Reduserer lipid hydroperoksider til deres </a:t>
            </a:r>
            <a:r>
              <a:rPr lang="nb-NO" altLang="nb-NO" sz="2400" dirty="0" err="1" smtClean="0"/>
              <a:t>koresponderende</a:t>
            </a:r>
            <a:r>
              <a:rPr lang="nb-NO" altLang="nb-NO" sz="2400" dirty="0" smtClean="0"/>
              <a:t> alkohol</a:t>
            </a:r>
          </a:p>
          <a:p>
            <a:pPr lvl="1">
              <a:lnSpc>
                <a:spcPct val="90000"/>
              </a:lnSpc>
            </a:pPr>
            <a:r>
              <a:rPr lang="nb-NO" altLang="nb-NO" sz="2400" dirty="0" smtClean="0"/>
              <a:t>Reduserer fri hydrogen peroksid (H2O2)til vann</a:t>
            </a:r>
          </a:p>
          <a:p>
            <a:pPr>
              <a:lnSpc>
                <a:spcPct val="90000"/>
              </a:lnSpc>
            </a:pPr>
            <a:r>
              <a:rPr lang="nb-NO" altLang="nb-NO" sz="2600" dirty="0" smtClean="0"/>
              <a:t>Bremser betennelse (”cytokin-brems”)</a:t>
            </a:r>
          </a:p>
          <a:p>
            <a:pPr lvl="1">
              <a:lnSpc>
                <a:spcPct val="90000"/>
              </a:lnSpc>
            </a:pPr>
            <a:r>
              <a:rPr lang="nb-NO" altLang="nb-NO" sz="2400" dirty="0" err="1" smtClean="0"/>
              <a:t>GPx</a:t>
            </a:r>
            <a:r>
              <a:rPr lang="nb-NO" altLang="nb-NO" sz="2400" dirty="0" smtClean="0"/>
              <a:t> hemmer NF-kB</a:t>
            </a:r>
          </a:p>
          <a:p>
            <a:pPr>
              <a:lnSpc>
                <a:spcPct val="90000"/>
              </a:lnSpc>
            </a:pPr>
            <a:r>
              <a:rPr lang="nb-NO" altLang="nb-NO" sz="2600" dirty="0" smtClean="0"/>
              <a:t>Påvirker immun-responsen</a:t>
            </a:r>
          </a:p>
          <a:p>
            <a:pPr lvl="1">
              <a:lnSpc>
                <a:spcPct val="90000"/>
              </a:lnSpc>
            </a:pPr>
            <a:r>
              <a:rPr lang="nb-NO" altLang="nb-NO" sz="2400" dirty="0" smtClean="0"/>
              <a:t>Th1↑ - Th2↓ - Treg↑</a:t>
            </a:r>
            <a:endParaRPr lang="nb-NO" altLang="nb-NO" i="1" dirty="0"/>
          </a:p>
        </p:txBody>
      </p:sp>
    </p:spTree>
    <p:extLst>
      <p:ext uri="{BB962C8B-B14F-4D97-AF65-F5344CB8AC3E}">
        <p14:creationId xmlns:p14="http://schemas.microsoft.com/office/powerpoint/2010/main" val="2506321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2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881563" y="1571625"/>
            <a:ext cx="5334000" cy="1524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sz="3200" dirty="0">
                <a:latin typeface="+mn-lt"/>
              </a:rPr>
              <a:t>Paranøtter, Selen og </a:t>
            </a:r>
            <a:br>
              <a:rPr lang="nb-NO" altLang="nb-NO" sz="3200" dirty="0">
                <a:latin typeface="+mn-lt"/>
              </a:rPr>
            </a:br>
            <a:r>
              <a:rPr lang="nb-NO" altLang="nb-NO" sz="3200" dirty="0" err="1">
                <a:latin typeface="+mn-lt"/>
              </a:rPr>
              <a:t>Glutathion</a:t>
            </a:r>
            <a:r>
              <a:rPr lang="nb-NO" altLang="nb-NO" sz="3200" dirty="0">
                <a:latin typeface="+mn-lt"/>
              </a:rPr>
              <a:t> </a:t>
            </a:r>
            <a:r>
              <a:rPr lang="nb-NO" altLang="nb-NO" sz="3200" dirty="0" err="1">
                <a:latin typeface="+mn-lt"/>
              </a:rPr>
              <a:t>peroxidase</a:t>
            </a:r>
            <a:r>
              <a:rPr lang="nb-NO" altLang="nb-NO" sz="3200" dirty="0">
                <a:latin typeface="+mn-lt"/>
              </a:rPr>
              <a:t> (</a:t>
            </a:r>
            <a:r>
              <a:rPr lang="nb-NO" altLang="nb-NO" sz="3200" dirty="0" err="1">
                <a:latin typeface="+mn-lt"/>
              </a:rPr>
              <a:t>GPx</a:t>
            </a:r>
            <a:r>
              <a:rPr lang="nb-NO" altLang="nb-NO" sz="3200" dirty="0">
                <a:latin typeface="+mn-lt"/>
              </a:rPr>
              <a:t>) aktivitet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705600" y="6248400"/>
            <a:ext cx="3962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400" b="1" dirty="0">
                <a:solidFill>
                  <a:schemeClr val="tx2"/>
                </a:solidFill>
                <a:latin typeface="+mn-lt"/>
              </a:rPr>
              <a:t>Thomson CD et al – 2008 (New Zealand)</a:t>
            </a:r>
          </a:p>
          <a:p>
            <a:pPr eaLnBrk="1" hangingPunct="1"/>
            <a:r>
              <a:rPr lang="nb-NO" alt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American Journal </a:t>
            </a:r>
            <a:r>
              <a:rPr lang="nb-NO" alt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of</a:t>
            </a:r>
            <a:r>
              <a:rPr lang="nb-NO" alt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b-NO" alt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Clinical</a:t>
            </a:r>
            <a:r>
              <a:rPr lang="nb-NO" alt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b-NO" altLang="nb-NO" sz="1400" i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Nutrition</a:t>
            </a:r>
            <a:r>
              <a:rPr lang="nb-NO" altLang="nb-NO" sz="140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87; 379-84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35326"/>
            <a:ext cx="4398963" cy="36226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r="19411" b="21692"/>
          <a:stretch>
            <a:fillRect/>
          </a:stretch>
        </p:blipFill>
        <p:spPr bwMode="auto">
          <a:xfrm>
            <a:off x="6019800" y="3276601"/>
            <a:ext cx="4648200" cy="25495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477000" y="33528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800">
                <a:solidFill>
                  <a:srgbClr val="000000"/>
                </a:solidFill>
              </a:rPr>
              <a:t>Fullblods GPx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057400" y="33528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800">
                <a:solidFill>
                  <a:srgbClr val="000000"/>
                </a:solidFill>
              </a:rPr>
              <a:t>Plasma GPx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738689" y="3571875"/>
            <a:ext cx="9286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b-NO" sz="1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charset="0"/>
              </a:rPr>
              <a:t>2 paranøtter daglig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4738689" y="4214813"/>
            <a:ext cx="9286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b-NO" sz="1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charset="0"/>
              </a:rPr>
              <a:t>Selen 100 </a:t>
            </a:r>
            <a:r>
              <a:rPr lang="nb-NO" sz="10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" charset="0"/>
              </a:rPr>
              <a:t>mcg</a:t>
            </a:r>
            <a:r>
              <a:rPr lang="nb-NO" sz="1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charset="0"/>
              </a:rPr>
              <a:t> daglig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4738689" y="4857751"/>
            <a:ext cx="9286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b-NO" sz="1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charset="0"/>
              </a:rPr>
              <a:t>Placebo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4953000" y="5214938"/>
            <a:ext cx="92868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b-NO" sz="1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charset="0"/>
              </a:rPr>
              <a:t>12 uker</a:t>
            </a:r>
          </a:p>
        </p:txBody>
      </p:sp>
      <p:pic>
        <p:nvPicPr>
          <p:cNvPr id="9229" name="Picture 15" descr="http://www.meny.no/PageFiles/6338/MainIma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"/>
            <a:ext cx="2000250" cy="13684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Tryllestav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7400</TotalTime>
  <Words>1704</Words>
  <Application>Microsoft Office PowerPoint</Application>
  <PresentationFormat>Widescreen</PresentationFormat>
  <Paragraphs>337</Paragraphs>
  <Slides>24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1" baseType="lpstr">
      <vt:lpstr>Arial Unicode MS</vt:lpstr>
      <vt:lpstr>Arial</vt:lpstr>
      <vt:lpstr>Calibri</vt:lpstr>
      <vt:lpstr>Century Gothic</vt:lpstr>
      <vt:lpstr>Symbol</vt:lpstr>
      <vt:lpstr>Wingdings 3</vt:lpstr>
      <vt:lpstr>Tryllestav</vt:lpstr>
      <vt:lpstr>Selen -   Oksidativt stress Betennelse Immunsystem &amp; Virus  Autoimmun  Thyreoidea- sykdom</vt:lpstr>
      <vt:lpstr>Oversikt</vt:lpstr>
      <vt:lpstr>Kosthold Selen-kilder</vt:lpstr>
      <vt:lpstr>NB: Selen er toksisk i for høye doser </vt:lpstr>
      <vt:lpstr>U-formet kurve Selen status og  sykdoms risiko: </vt:lpstr>
      <vt:lpstr>Selen inntak  rundt i verden</vt:lpstr>
      <vt:lpstr>Selenoproteiner Selenocystein på det aktive stedet på enzymet</vt:lpstr>
      <vt:lpstr>Oksidativt stress – Inflammasjon - Immunregulering Glutathion Peroksidase - GPx</vt:lpstr>
      <vt:lpstr>Paranøtter, Selen og  Glutathion peroxidase (GPx) aktivitet</vt:lpstr>
      <vt:lpstr>Selen bremser betennelse</vt:lpstr>
      <vt:lpstr>Selen og virusinfeksjoner Relevans for COVID-19?</vt:lpstr>
      <vt:lpstr>Selen &amp; COVID-19</vt:lpstr>
      <vt:lpstr>PowerPoint-presentasjon</vt:lpstr>
      <vt:lpstr>Selen &amp; Thyreoidea</vt:lpstr>
      <vt:lpstr>T4/T3 metabolisme:  T4 må transporteres inn i cellene og omdannes til T3 som må aktivere reseptorer i cellekjernen</vt:lpstr>
      <vt:lpstr>Thyreoidea – cellen: Oksidativt stress &amp; GPx </vt:lpstr>
      <vt:lpstr>PowerPoint-presentasjon</vt:lpstr>
      <vt:lpstr>Thyroidea &amp; Autoimmunitet:  Etiologi?</vt:lpstr>
      <vt:lpstr>Høna &amp; Egget… Hva starter den autoimmune prosessen i thyreoidea?</vt:lpstr>
      <vt:lpstr>Gener + Miljø: Utvikling av sykdom   Autoimmun Tyreoiditt og Hypotyreose Behandlingsperspektiver</vt:lpstr>
      <vt:lpstr>Selen til gravide med Anti-TPO</vt:lpstr>
      <vt:lpstr>Selen og  Grave’s orbitopati</vt:lpstr>
      <vt:lpstr>Kan økt oksidativt stress bidra til symptomatologien ved Grave’s?  Antioksidanter</vt:lpstr>
      <vt:lpstr>Helhetlig modell Vanlige kliniske mønstre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PMU</dc:title>
  <dc:creator>Lars Omdal</dc:creator>
  <cp:lastModifiedBy>Lars Omdal</cp:lastModifiedBy>
  <cp:revision>359</cp:revision>
  <cp:lastPrinted>2020-10-18T10:11:52Z</cp:lastPrinted>
  <dcterms:created xsi:type="dcterms:W3CDTF">2014-10-04T10:50:35Z</dcterms:created>
  <dcterms:modified xsi:type="dcterms:W3CDTF">2020-10-18T10:12:37Z</dcterms:modified>
</cp:coreProperties>
</file>