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459" r:id="rId3"/>
    <p:sldId id="408" r:id="rId4"/>
    <p:sldId id="438" r:id="rId5"/>
    <p:sldId id="450" r:id="rId6"/>
    <p:sldId id="449" r:id="rId7"/>
    <p:sldId id="433" r:id="rId8"/>
    <p:sldId id="434" r:id="rId9"/>
    <p:sldId id="445" r:id="rId10"/>
    <p:sldId id="451" r:id="rId11"/>
    <p:sldId id="457" r:id="rId12"/>
    <p:sldId id="461" r:id="rId13"/>
    <p:sldId id="456" r:id="rId14"/>
    <p:sldId id="458" r:id="rId15"/>
    <p:sldId id="430" r:id="rId16"/>
    <p:sldId id="460" r:id="rId17"/>
    <p:sldId id="462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92"/>
    <a:srgbClr val="281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22A47-B61A-4D5F-83FC-51B890E99048}" type="datetimeFigureOut">
              <a:rPr lang="nb-NO" smtClean="0"/>
              <a:t>16.10.2020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09D4-B64E-4E12-BA97-3B80896A7A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570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DB5A80-C9D2-498C-9708-657C8CF8F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F42D8B-AFE3-4F9E-8CD3-C4AB65863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053537D-8FA9-4A94-9856-7175ECF37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0805-2341-4CA3-803E-50016500443E}" type="datetime1">
              <a:rPr lang="nb-NO" smtClean="0"/>
              <a:t>16.10.2020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ED8672-E43B-4BE5-8679-0049963F8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Lidia I. Myhre, generalsekretær NNH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648448D-AEAF-4811-BA5F-1BB83DD24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04C-DA20-4D62-8C6A-DEF5FD3944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57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CD8058-8FAB-4085-B683-C04D8F0CE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A344242-8EE0-4B8F-BEE5-C868A6B74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CDF0B5-740B-4F48-8898-96EE557A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76AF-6B3F-41EB-9484-14E32E953F8E}" type="datetime1">
              <a:rPr lang="nb-NO" smtClean="0"/>
              <a:t>16.10.2020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F2D7824-86EA-4B67-A9BF-66AF8CEB4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Lidia I. Myhre, generalsekretær NNH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FB657B-C146-416B-872A-A33137107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04C-DA20-4D62-8C6A-DEF5FD3944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1719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EA3AD8D-72CC-4DF8-A26F-3C66E22DF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94E229F-3706-43BF-B8B5-AB906FD0D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EC5CD2-4137-4C19-A10F-8A6CE03B5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D862-AE49-40A1-AD20-A1BC1DDCC227}" type="datetime1">
              <a:rPr lang="nb-NO" smtClean="0"/>
              <a:t>16.10.2020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DDA0F-2236-456C-A251-B87082B28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Lidia I. Myhre, generalsekretær NNH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1C90E72-0883-4A15-9C24-449E4DE5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04C-DA20-4D62-8C6A-DEF5FD3944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56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906E0E-F6A9-45DD-AC09-4C27A72D2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50EBE4-8BEA-41C8-BB8B-F5B4B7E12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4638E5-81BF-4C35-A37A-39FFF0C4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2C37-77E4-403A-B7CC-2C4189E6B1E3}" type="datetime1">
              <a:rPr lang="nb-NO" smtClean="0"/>
              <a:t>16.10.2020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46D11B5-374E-4102-B828-A7444536C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Lidia I. Myhre, generalsekretær NNH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4F28FC5-380A-4F00-A981-89380476E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04C-DA20-4D62-8C6A-DEF5FD3944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721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70A93D-68CF-4C63-9B23-C33130CF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7C3FF91-247F-44B4-B8EB-6DFD3EA88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D218F44-9A0F-43A4-936B-98CAE76E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462D-09C5-4B9A-BC7F-CE92B8D8D6C6}" type="datetime1">
              <a:rPr lang="nb-NO" smtClean="0"/>
              <a:t>16.10.2020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4B0DE0C-528E-4371-8FB9-63D5030C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Lidia I. Myhre, generalsekretær NNH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867B30A-209A-4A30-9B62-2E6EEE8BD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04C-DA20-4D62-8C6A-DEF5FD3944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092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129ECD-07DD-470C-944B-0B5268999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ADFE06-6D3D-4138-B1DF-2B455917A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F672C95-1E33-4B22-A4D6-B068AA49A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FBAA6D9-70A4-4DA9-8078-3B5A82D8D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1B62-71D6-4D7F-8D37-DCB1AC696363}" type="datetime1">
              <a:rPr lang="nb-NO" smtClean="0"/>
              <a:t>16.10.2020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7375908-2049-4B22-B72F-DC639116C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Lidia I. Myhre, generalsekretær NNH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FCC322F-C7D9-4244-A565-4557D10B5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04C-DA20-4D62-8C6A-DEF5FD3944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082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9258A1-C8B9-44D0-B72F-B22E24E74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09F0C6B-4052-4328-89AF-386B3F2E9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73DC65F-8421-4DC7-BB98-D17D4B481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3168E18-62B0-4FB0-8C20-52D8053F0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5B55CDE-5DFC-49DB-8FD4-9B32D0ED7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5579D3B-9920-4233-B43A-AAA3E0DA2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C17F-5D48-4EA6-91D8-07967F376E32}" type="datetime1">
              <a:rPr lang="nb-NO" smtClean="0"/>
              <a:t>16.10.2020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25F4415-E31D-4763-8B39-FE5BF089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Lidia I. Myhre, generalsekretær NNH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A112848-AF68-498A-999B-7A9D0B2B9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04C-DA20-4D62-8C6A-DEF5FD3944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7090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C4630-C492-45CF-9D89-61206863A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599A72D-FE30-4AC9-A16B-1AC3C333C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D8C7-CDDC-41F6-839D-3F92D4F0EB1F}" type="datetime1">
              <a:rPr lang="nb-NO" smtClean="0"/>
              <a:t>16.10.2020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A5DF446-669F-4F14-B5C9-C64EB2A69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Lidia I. Myhre, generalsekretær NNH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B152736-AD5E-4105-8708-906D1FE2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04C-DA20-4D62-8C6A-DEF5FD3944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301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F745BB9-A5EB-4A4E-AFE2-FE4A9A6A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1B6D-D9E3-40D5-AC55-D072379236F1}" type="datetime1">
              <a:rPr lang="nb-NO" smtClean="0"/>
              <a:t>16.10.2020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8D9D67B-DBA9-464F-B631-AC3A11F6B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Lidia I. Myhre, generalsekretær NNH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3108BF1-7148-48EF-A6C0-BEC09D95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04C-DA20-4D62-8C6A-DEF5FD3944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559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055CC0-B428-4907-8488-6B6108E3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A3E1D77-BC44-42CA-A48C-57C8FCE52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839DB81-D559-4CDC-BA33-67EC14885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CECB82-42D5-4B73-8BE1-FC057A652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2DB-6703-4303-8AB1-18B3403292CC}" type="datetime1">
              <a:rPr lang="nb-NO" smtClean="0"/>
              <a:t>16.10.2020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77046AD-05C6-445B-BF83-04444B6B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Lidia I. Myhre, generalsekretær NNH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6B18C04-A3B0-4F6B-A87C-56AE5B70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04C-DA20-4D62-8C6A-DEF5FD3944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71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8BF64F-5987-470F-B992-102139EB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8985C09-101C-4848-8DEC-CEADD7A55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85F8E57-3987-4320-A886-0C59104E2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A40AFAF-4E9B-4035-908C-8E61296C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8F82-15EF-4F31-8DF1-816C939DB6BA}" type="datetime1">
              <a:rPr lang="nb-NO" smtClean="0"/>
              <a:t>16.10.2020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F709886-2F1E-4CB8-9AE7-722B1345D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Lidia I. Myhre, generalsekretær NNH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37DF41B-7AC8-4E5B-AC14-E6F1848EF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04C-DA20-4D62-8C6A-DEF5FD3944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432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F4D3FAF-9409-4A2F-ABD0-599BF110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DBBE1E-3C59-411C-A4AF-D08B35940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4F15AB1-40A8-432A-BE07-558E27452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CB9EC-E77C-48EC-A561-9BF9ED0E012C}" type="datetime1">
              <a:rPr lang="nb-NO" smtClean="0"/>
              <a:t>16.10.2020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B201364-81C2-4699-BD3B-585F82C34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Lidia I. Myhre, generalsekretær NNH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8469451-EF7C-4271-960E-A7827A2B0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3104C-DA20-4D62-8C6A-DEF5FD3944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202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nh.no/" TargetMode="External"/><Relationship Id="rId2" Type="http://schemas.openxmlformats.org/officeDocument/2006/relationships/hyperlink" Target="mailto:org@nnh.n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42C138A0-F8A6-4698-8710-6453CC230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AC07024-0B0E-4AD0-8241-FEBDC2266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691" y="4161454"/>
            <a:ext cx="6741556" cy="1474236"/>
          </a:xfrm>
        </p:spPr>
        <p:txBody>
          <a:bodyPr anchor="t">
            <a:normAutofit/>
          </a:bodyPr>
          <a:lstStyle/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HØSTKONFERANSEN 2020</a:t>
            </a:r>
            <a:br>
              <a:rPr kumimoji="0" lang="nb-NO" sz="4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nb-NO" sz="46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C5D5074-49FD-4AAA-AF7D-3E7111895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403" y="790892"/>
            <a:ext cx="6741556" cy="1905655"/>
          </a:xfrm>
        </p:spPr>
        <p:txBody>
          <a:bodyPr anchor="b">
            <a:normAutofit fontScale="92500"/>
          </a:bodyPr>
          <a:lstStyle/>
          <a:p>
            <a:pPr algn="l"/>
            <a:r>
              <a:rPr kumimoji="0" lang="nb-NO" sz="4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Supplerende medisin – </a:t>
            </a:r>
          </a:p>
          <a:p>
            <a:pPr algn="l"/>
            <a:r>
              <a:rPr kumimoji="0" lang="nb-NO" sz="4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stadig kamp for anerkjennelse</a:t>
            </a:r>
          </a:p>
          <a:p>
            <a:pPr algn="l"/>
            <a:r>
              <a:rPr lang="nb-NO" dirty="0">
                <a:latin typeface="Calibri" panose="020F0502020204030204"/>
              </a:rPr>
              <a:t>Lidia Ivanova Myhre, generalsekretær NNH</a:t>
            </a:r>
            <a:endParaRPr lang="nb-NO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430" y="290285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8070" y="679732"/>
            <a:ext cx="427710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4D64DEE-0D2C-4729-A97A-AC1AB19177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" r="1464" b="-3"/>
          <a:stretch/>
        </p:blipFill>
        <p:spPr>
          <a:xfrm>
            <a:off x="7658100" y="928201"/>
            <a:ext cx="3800393" cy="492694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9320" y="6355073"/>
            <a:ext cx="427585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604D2CB-EF97-4430-A50E-6218D16EF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b-NO" sz="4800" dirty="0"/>
              <a:t>Konsekvenser av regjeringens forslag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C7B611-ACE3-4B68-BB7F-DE7037320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nb-NO" sz="1900" b="1" dirty="0"/>
              <a:t>Pasientene</a:t>
            </a:r>
            <a:r>
              <a:rPr lang="nb-NO" sz="1900" dirty="0"/>
              <a:t>: 25 % økt pris for behandling de er avhengig av. Personer med trang økonomi vil ikke ha råd til behandling.</a:t>
            </a:r>
          </a:p>
          <a:p>
            <a:r>
              <a:rPr lang="nb-NO" sz="1900" b="1" dirty="0"/>
              <a:t>Terapeutene</a:t>
            </a:r>
            <a:r>
              <a:rPr lang="nb-NO" sz="1900" dirty="0"/>
              <a:t>: høyere administrative kostnader, færre pasienter og brukere, demotivasjon</a:t>
            </a:r>
          </a:p>
          <a:p>
            <a:r>
              <a:rPr lang="nb-NO" sz="1900" b="1" dirty="0"/>
              <a:t>Økonomien</a:t>
            </a:r>
            <a:r>
              <a:rPr lang="nb-NO" sz="1900" dirty="0"/>
              <a:t> – 250 mill. i statskassen. </a:t>
            </a:r>
            <a:r>
              <a:rPr lang="nb-NO" sz="1900" b="1" dirty="0"/>
              <a:t>Men på bekostning av hva?</a:t>
            </a:r>
          </a:p>
          <a:p>
            <a:pPr lvl="1"/>
            <a:r>
              <a:rPr lang="nb-NO" sz="1900" dirty="0"/>
              <a:t>Overbelastning av personell i det ordinære helsevesenet – pasienter/brukere vil forflytte seg fra terapeut til lege/fastlege – økte helsekøer</a:t>
            </a:r>
          </a:p>
          <a:p>
            <a:pPr lvl="1"/>
            <a:r>
              <a:rPr lang="nb-NO" sz="1900" dirty="0"/>
              <a:t>Økte utgifter for NAV-støtte for terapeuter og fagskole-ansatte som ikke orker å stå i yrket</a:t>
            </a:r>
          </a:p>
          <a:p>
            <a:pPr lvl="1"/>
            <a:r>
              <a:rPr lang="nb-NO" sz="1900" dirty="0"/>
              <a:t>Økte utgifter for arbeidsgivere og stat pga. at pasienter/brukere ikke får hjelp og blir sykemeldt</a:t>
            </a:r>
            <a:endParaRPr lang="nb-NO" sz="1900" b="1" dirty="0"/>
          </a:p>
          <a:p>
            <a:endParaRPr lang="nb-NO" sz="20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DCC73E3-DE2A-4F61-BBAB-B6CD40C1F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Lidia I. Myhre, generalsekretær NNH</a:t>
            </a:r>
          </a:p>
        </p:txBody>
      </p:sp>
    </p:spTree>
    <p:extLst>
      <p:ext uri="{BB962C8B-B14F-4D97-AF65-F5344CB8AC3E}">
        <p14:creationId xmlns:p14="http://schemas.microsoft.com/office/powerpoint/2010/main" val="4198861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8BDE2A3-4401-481F-A67F-94ED8763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br>
              <a:rPr lang="en-US" sz="4000" dirty="0"/>
            </a:br>
            <a:r>
              <a:rPr lang="en-US" sz="4000" dirty="0"/>
              <a:t>Menon rapport </a:t>
            </a:r>
            <a:b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MENON-PUBLIKASJON NR. 31/2019 </a:t>
            </a:r>
            <a:b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sz="40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8233F4-0984-45F5-BD34-64318F791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z="1800" b="1" dirty="0"/>
              <a:t>D</a:t>
            </a:r>
            <a:r>
              <a:rPr lang="nb-NO" sz="1800" b="1" i="0" u="none" strike="noStrike" baseline="0" dirty="0"/>
              <a:t>e samlede samfunnskostnadene relatert til muskel- og skjelettsykdommer i 2016 var på over 255 mrd. kroner. </a:t>
            </a:r>
          </a:p>
          <a:p>
            <a:r>
              <a:rPr lang="nb-NO" sz="1800" b="0" i="0" u="none" strike="noStrike" baseline="0" dirty="0"/>
              <a:t>Dette inkluderer kostnader til helsetjenester, tap av inntekter til stat og kommune som følge av såkalt «produksjonstap» ved sykefravær og uførhet, samt sykdomsbyrde for den enkelte – tap av kvalitetsjusterte leveår. </a:t>
            </a:r>
          </a:p>
          <a:p>
            <a:r>
              <a:rPr lang="nb-NO" sz="1800" b="0" i="0" u="none" strike="noStrike" baseline="0" dirty="0"/>
              <a:t>Disse samfunnskostnadene er høyere enn for mange andre store sykdomsgrupper. </a:t>
            </a:r>
          </a:p>
          <a:p>
            <a:r>
              <a:rPr lang="nb-NO" sz="1800" b="0" i="0" u="none" strike="noStrike" baseline="0" dirty="0"/>
              <a:t>For eksempel er de samlede samfunnskostnadene knyttet til kreft anslått å være på 210 milliarder kroner. </a:t>
            </a:r>
            <a:endParaRPr lang="nb-NO" sz="1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lassholder for innhold 9" descr="Et bilde som inneholder person, foto, mann, holder&#10;&#10;Automatisk generert beskrivelse">
            <a:extLst>
              <a:ext uri="{FF2B5EF4-FFF2-40B4-BE49-F238E27FC236}">
                <a16:creationId xmlns:a16="http://schemas.microsoft.com/office/drawing/2014/main" id="{82584DC5-F5E0-4455-AB47-508D4E0C22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3" r="3" b="7323"/>
          <a:stretch/>
        </p:blipFill>
        <p:spPr>
          <a:xfrm>
            <a:off x="5977788" y="783771"/>
            <a:ext cx="5425410" cy="5274877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D6BD0190-937B-4F89-80CF-9632414FD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527" y="513853"/>
            <a:ext cx="1391004" cy="1380304"/>
          </a:xfrm>
          <a:prstGeom prst="rect">
            <a:avLst/>
          </a:prstGeo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F3CEB44-379D-4962-8703-F21926745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Lidia I. Myhre, generalsekretær NNH</a:t>
            </a:r>
          </a:p>
        </p:txBody>
      </p:sp>
    </p:spTree>
    <p:extLst>
      <p:ext uri="{BB962C8B-B14F-4D97-AF65-F5344CB8AC3E}">
        <p14:creationId xmlns:p14="http://schemas.microsoft.com/office/powerpoint/2010/main" val="31596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72">
            <a:extLst>
              <a:ext uri="{FF2B5EF4-FFF2-40B4-BE49-F238E27FC236}">
                <a16:creationId xmlns:a16="http://schemas.microsoft.com/office/drawing/2014/main" id="{71EC1228-8B00-4D31-8616-AAB846D68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C77640F-BE0A-4EA5-AD0A-5DCEB9091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Fra Mental Helse Ungdom sine FB-sider: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E4EAB3E-DDB8-487F-991D-EC922A677D0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r="5533" b="2"/>
          <a:stretch/>
        </p:blipFill>
        <p:spPr bwMode="auto">
          <a:xfrm>
            <a:off x="545237" y="858525"/>
            <a:ext cx="3685032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1318F1A-EE54-4B6D-A724-B84C30EA4CE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6" b="12898"/>
          <a:stretch/>
        </p:blipFill>
        <p:spPr bwMode="auto">
          <a:xfrm>
            <a:off x="4457706" y="858524"/>
            <a:ext cx="3685032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2D27C7-14C9-45C4-B5F7-7773880A9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Lidia I. Myhre, generalsekretær NNH</a:t>
            </a:r>
          </a:p>
        </p:txBody>
      </p:sp>
    </p:spTree>
    <p:extLst>
      <p:ext uri="{BB962C8B-B14F-4D97-AF65-F5344CB8AC3E}">
        <p14:creationId xmlns:p14="http://schemas.microsoft.com/office/powerpoint/2010/main" val="1752638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604D2CB-EF97-4430-A50E-6218D16EF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b-NO" dirty="0"/>
              <a:t>Flere konsekvenser av regjeringens forslag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C7B611-ACE3-4B68-BB7F-DE7037320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 fontScale="92500" lnSpcReduction="10000"/>
          </a:bodyPr>
          <a:lstStyle/>
          <a:p>
            <a:r>
              <a:rPr lang="nb-NO" sz="2000" b="1" dirty="0"/>
              <a:t>Studentene</a:t>
            </a:r>
            <a:r>
              <a:rPr lang="nb-NO" sz="2000" dirty="0"/>
              <a:t>: svekket motivasjon for å fortsette studiene og velge terapeutyrket </a:t>
            </a:r>
          </a:p>
          <a:p>
            <a:r>
              <a:rPr lang="nb-NO" sz="2000" b="1" dirty="0"/>
              <a:t>Fagskolene</a:t>
            </a:r>
            <a:r>
              <a:rPr lang="nb-NO" sz="2000" dirty="0"/>
              <a:t>: nedgang av studentmasse (utmeldinger, svekket rekruttering), noe som vil føre til mindre utviklingsmuligheter av eksisterende og nye studieretninger </a:t>
            </a:r>
          </a:p>
          <a:p>
            <a:r>
              <a:rPr lang="nb-NO" sz="2000" b="1" dirty="0"/>
              <a:t>Fagorganisasjonene</a:t>
            </a:r>
            <a:r>
              <a:rPr lang="nb-NO" sz="2000" dirty="0"/>
              <a:t>: svekket økonomi grunnet medlemsnedgang (terapeuter og studenter), noe som vil føre til mindre ressurser for organisasjonsutvikling, kompetanseheving og profesjonalisering av bransjen</a:t>
            </a:r>
          </a:p>
          <a:p>
            <a:r>
              <a:rPr lang="nb-NO" sz="2000" b="1" dirty="0"/>
              <a:t>Registerordningen</a:t>
            </a:r>
            <a:r>
              <a:rPr lang="nb-NO" sz="2000" dirty="0"/>
              <a:t>: mister sin legitimitet og forsvinner som en reel ordning, noe som vil føre til:</a:t>
            </a:r>
          </a:p>
          <a:p>
            <a:r>
              <a:rPr lang="nb-NO" sz="2000" b="1" dirty="0"/>
              <a:t>Svekket pasientsikkerhet</a:t>
            </a:r>
            <a:r>
              <a:rPr lang="nb-NO" sz="2000" dirty="0"/>
              <a:t>: pasienter klarer ikke å skille mellom registrerte terapeuter og useriøse aktører som opererer «under radaren»; helsemyndighetene mister kontroll over bransjen. Vi er tilbake i tiden før Lov om alt. behandling ble innført.  </a:t>
            </a:r>
            <a:endParaRPr lang="nb-NO" sz="2000" b="1" dirty="0"/>
          </a:p>
          <a:p>
            <a:endParaRPr lang="nb-NO" sz="20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B6B898A-309D-4E8A-B973-01896313A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Lidia I. Myhre, generalsekretær NNH</a:t>
            </a:r>
          </a:p>
        </p:txBody>
      </p:sp>
    </p:spTree>
    <p:extLst>
      <p:ext uri="{BB962C8B-B14F-4D97-AF65-F5344CB8AC3E}">
        <p14:creationId xmlns:p14="http://schemas.microsoft.com/office/powerpoint/2010/main" val="1581615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Jan Tore Sanner">
            <a:extLst>
              <a:ext uri="{FF2B5EF4-FFF2-40B4-BE49-F238E27FC236}">
                <a16:creationId xmlns:a16="http://schemas.microsoft.com/office/drawing/2014/main" id="{827F2D33-39A6-43D8-BC40-27AD836C37B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684213"/>
            <a:ext cx="4054475" cy="5487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C463A7-489E-44C2-85C3-B3E7F6BD7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13" y="684213"/>
            <a:ext cx="6586538" cy="5487988"/>
          </a:xfrm>
        </p:spPr>
        <p:txBody>
          <a:bodyPr wrap="square" anchor="t">
            <a:normAutofit lnSpcReduction="10000"/>
          </a:bodyPr>
          <a:lstStyle/>
          <a:p>
            <a:pPr marL="0" indent="0">
              <a:buNone/>
            </a:pPr>
            <a:r>
              <a:rPr lang="nb-NO" sz="2000" b="1" dirty="0"/>
              <a:t>Jan Tore Sanner, finansminister og nestleder i Høyre:</a:t>
            </a:r>
          </a:p>
          <a:p>
            <a:pPr marL="0" indent="0">
              <a:buNone/>
            </a:pPr>
            <a:r>
              <a:rPr lang="nb-NO" sz="2000" b="1" dirty="0"/>
              <a:t>28. april 2020, Regjeringens pressekonferanse om Covid-19:</a:t>
            </a:r>
          </a:p>
          <a:p>
            <a:pPr marL="0" indent="0">
              <a:buNone/>
            </a:pPr>
            <a:r>
              <a:rPr lang="nb-NO" sz="2000" dirty="0">
                <a:solidFill>
                  <a:srgbClr val="005392"/>
                </a:solidFill>
              </a:rPr>
              <a:t>«De økonomiske tiltakene vi har iverksatt, gir folk trygghet i en tid der usikkerheten er noe av det som er aller tyngst å bære».</a:t>
            </a:r>
          </a:p>
          <a:p>
            <a:pPr marL="0" indent="0">
              <a:buNone/>
            </a:pPr>
            <a:r>
              <a:rPr lang="nb-NO" sz="2000" dirty="0">
                <a:solidFill>
                  <a:srgbClr val="005392"/>
                </a:solidFill>
              </a:rPr>
              <a:t>«Vi må unngå at arbeidsledigheten biter seg fast»</a:t>
            </a:r>
          </a:p>
          <a:p>
            <a:pPr marL="0" indent="0">
              <a:buNone/>
            </a:pPr>
            <a:endParaRPr lang="nb-NO" sz="2000" b="1" dirty="0"/>
          </a:p>
          <a:p>
            <a:pPr marL="0" indent="0">
              <a:buNone/>
            </a:pPr>
            <a:r>
              <a:rPr lang="nb-NO" sz="2000" b="1" dirty="0"/>
              <a:t>7. okt. 2020, i Nyhetsbrev fra Høyre: </a:t>
            </a:r>
          </a:p>
          <a:p>
            <a:pPr marL="0" indent="0">
              <a:buNone/>
            </a:pPr>
            <a:r>
              <a:rPr lang="nb-NO" sz="2000" b="1" dirty="0">
                <a:solidFill>
                  <a:srgbClr val="004E8B"/>
                </a:solidFill>
                <a:effectLst/>
                <a:ea typeface="Times New Roman" panose="02020603050405020304" pitchFamily="18" charset="0"/>
              </a:rPr>
              <a:t>Statsbudsjettet for 2021 skal ta Norge ut av koronakrisen. </a:t>
            </a:r>
          </a:p>
          <a:p>
            <a:r>
              <a:rPr lang="nb-NO" sz="2000" dirty="0">
                <a:solidFill>
                  <a:srgbClr val="005392"/>
                </a:solidFill>
                <a:effectLst/>
                <a:ea typeface="Times New Roman" panose="02020603050405020304" pitchFamily="18" charset="0"/>
              </a:rPr>
              <a:t>Det </a:t>
            </a:r>
            <a:r>
              <a:rPr lang="nb-NO" sz="2000" b="1" dirty="0">
                <a:solidFill>
                  <a:srgbClr val="005392"/>
                </a:solidFill>
                <a:effectLst/>
                <a:ea typeface="Times New Roman" panose="02020603050405020304" pitchFamily="18" charset="0"/>
              </a:rPr>
              <a:t>første</a:t>
            </a:r>
            <a:r>
              <a:rPr lang="nb-NO" sz="2000" dirty="0">
                <a:solidFill>
                  <a:srgbClr val="005392"/>
                </a:solidFill>
                <a:effectLst/>
                <a:ea typeface="Times New Roman" panose="02020603050405020304" pitchFamily="18" charset="0"/>
              </a:rPr>
              <a:t> målet handler om å </a:t>
            </a:r>
            <a:r>
              <a:rPr lang="nb-NO" sz="2000" b="1" dirty="0">
                <a:solidFill>
                  <a:srgbClr val="005392"/>
                </a:solidFill>
                <a:effectLst/>
                <a:ea typeface="Times New Roman" panose="02020603050405020304" pitchFamily="18" charset="0"/>
              </a:rPr>
              <a:t>få folk tilbake i jobb</a:t>
            </a:r>
            <a:r>
              <a:rPr lang="nb-NO" sz="2000" dirty="0">
                <a:solidFill>
                  <a:srgbClr val="005392"/>
                </a:solidFill>
                <a:effectLst/>
                <a:ea typeface="Times New Roman" panose="02020603050405020304" pitchFamily="18" charset="0"/>
              </a:rPr>
              <a:t>. Vi skal bidra til at bedriftene kommer i gang igjen over hele landet og at flest mulig kommer i arbeid.</a:t>
            </a:r>
          </a:p>
          <a:p>
            <a:r>
              <a:rPr lang="nb-NO" sz="2000" dirty="0">
                <a:solidFill>
                  <a:srgbClr val="005392"/>
                </a:solidFill>
                <a:effectLst/>
                <a:ea typeface="Times New Roman" panose="02020603050405020304" pitchFamily="18" charset="0"/>
              </a:rPr>
              <a:t>Det </a:t>
            </a:r>
            <a:r>
              <a:rPr lang="nb-NO" sz="2000" b="1" dirty="0">
                <a:solidFill>
                  <a:srgbClr val="005392"/>
                </a:solidFill>
                <a:effectLst/>
                <a:ea typeface="Times New Roman" panose="02020603050405020304" pitchFamily="18" charset="0"/>
              </a:rPr>
              <a:t>andre</a:t>
            </a:r>
            <a:r>
              <a:rPr lang="nb-NO" sz="2000" dirty="0">
                <a:solidFill>
                  <a:srgbClr val="005392"/>
                </a:solidFill>
                <a:effectLst/>
                <a:ea typeface="Times New Roman" panose="02020603050405020304" pitchFamily="18" charset="0"/>
              </a:rPr>
              <a:t> målet er at vi må sikre flere bein å stå på. </a:t>
            </a:r>
            <a:r>
              <a:rPr lang="nb-NO" sz="2000" b="1" dirty="0">
                <a:solidFill>
                  <a:srgbClr val="005392"/>
                </a:solidFill>
                <a:effectLst/>
                <a:ea typeface="Times New Roman" panose="02020603050405020304" pitchFamily="18" charset="0"/>
              </a:rPr>
              <a:t>Vi må skape flere jobber, i flere bransjer, over hele landet.</a:t>
            </a:r>
          </a:p>
          <a:p>
            <a:r>
              <a:rPr lang="nb-NO" sz="2000" dirty="0">
                <a:solidFill>
                  <a:srgbClr val="005392"/>
                </a:solidFill>
                <a:effectLst/>
                <a:ea typeface="Times New Roman" panose="02020603050405020304" pitchFamily="18" charset="0"/>
              </a:rPr>
              <a:t>Det </a:t>
            </a:r>
            <a:r>
              <a:rPr lang="nb-NO" sz="2000" b="1" dirty="0">
                <a:solidFill>
                  <a:srgbClr val="005392"/>
                </a:solidFill>
                <a:effectLst/>
                <a:ea typeface="Times New Roman" panose="02020603050405020304" pitchFamily="18" charset="0"/>
              </a:rPr>
              <a:t>tredje</a:t>
            </a:r>
            <a:r>
              <a:rPr lang="nb-NO" sz="2000" dirty="0">
                <a:solidFill>
                  <a:srgbClr val="005392"/>
                </a:solidFill>
                <a:effectLst/>
                <a:ea typeface="Times New Roman" panose="02020603050405020304" pitchFamily="18" charset="0"/>
              </a:rPr>
              <a:t> målet er å skape en </a:t>
            </a:r>
            <a:r>
              <a:rPr lang="nb-NO" sz="2000" b="1" dirty="0">
                <a:solidFill>
                  <a:srgbClr val="005392"/>
                </a:solidFill>
                <a:effectLst/>
                <a:ea typeface="Times New Roman" panose="02020603050405020304" pitchFamily="18" charset="0"/>
              </a:rPr>
              <a:t>grønn fremtid</a:t>
            </a:r>
            <a:r>
              <a:rPr lang="nb-NO" sz="2000" dirty="0">
                <a:solidFill>
                  <a:srgbClr val="005392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r>
              <a:rPr lang="nb-NO" sz="2000" dirty="0">
                <a:solidFill>
                  <a:srgbClr val="005392"/>
                </a:solidFill>
                <a:effectLst/>
                <a:ea typeface="Times New Roman" panose="02020603050405020304" pitchFamily="18" charset="0"/>
              </a:rPr>
              <a:t>Det</a:t>
            </a:r>
            <a:r>
              <a:rPr lang="nb-NO" sz="2000" b="1" dirty="0">
                <a:solidFill>
                  <a:srgbClr val="005392"/>
                </a:solidFill>
                <a:effectLst/>
                <a:ea typeface="Times New Roman" panose="02020603050405020304" pitchFamily="18" charset="0"/>
              </a:rPr>
              <a:t> fjerde</a:t>
            </a:r>
            <a:r>
              <a:rPr lang="nb-NO" sz="2000" dirty="0">
                <a:solidFill>
                  <a:srgbClr val="005392"/>
                </a:solidFill>
                <a:effectLst/>
                <a:ea typeface="Times New Roman" panose="02020603050405020304" pitchFamily="18" charset="0"/>
              </a:rPr>
              <a:t> målet handler om å</a:t>
            </a:r>
            <a:r>
              <a:rPr lang="nb-NO" sz="2000" b="1" dirty="0">
                <a:solidFill>
                  <a:srgbClr val="005392"/>
                </a:solidFill>
                <a:effectLst/>
                <a:ea typeface="Times New Roman" panose="02020603050405020304" pitchFamily="18" charset="0"/>
              </a:rPr>
              <a:t> bygge kompetanse.</a:t>
            </a:r>
            <a:r>
              <a:rPr lang="nb-NO" sz="2000" dirty="0">
                <a:solidFill>
                  <a:srgbClr val="005392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nb-NO" sz="2000" b="1" dirty="0"/>
          </a:p>
          <a:p>
            <a:endParaRPr lang="nb-NO" sz="2000" b="1" dirty="0"/>
          </a:p>
          <a:p>
            <a:endParaRPr lang="nb-NO" sz="2000" dirty="0">
              <a:solidFill>
                <a:srgbClr val="005392"/>
              </a:solidFill>
            </a:endParaRPr>
          </a:p>
          <a:p>
            <a:endParaRPr lang="nb-NO" sz="2000" dirty="0">
              <a:solidFill>
                <a:srgbClr val="005392"/>
              </a:solidFill>
            </a:endParaRPr>
          </a:p>
          <a:p>
            <a:endParaRPr lang="nb-NO" sz="2000" dirty="0"/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564A8D72-1696-4AF9-ABCA-7152921B6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Lidia I. Myhre, generalsekretær NNH</a:t>
            </a:r>
          </a:p>
        </p:txBody>
      </p:sp>
    </p:spTree>
    <p:extLst>
      <p:ext uri="{BB962C8B-B14F-4D97-AF65-F5344CB8AC3E}">
        <p14:creationId xmlns:p14="http://schemas.microsoft.com/office/powerpoint/2010/main" val="3498088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9544C0-8737-412D-90C1-50A5AAE3A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dirty="0"/>
              <a:t>Hva kan bransjen selv gjøre for heve anerkjennelsen til alle behandlere som kompletterer og utfyller det tradisjonelle helsevesenet?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7FCBEC-7047-4E1E-9A77-4FC2E7368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Fortsette det gode arbeidet ved utøvelse av terapeutyrket og gi et trygd tilbud til de som trenger helsehjelp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Arbeide systematisk med å heve fagkompetanse, organisasjonsutvikling og profesjonalisering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Arbeide systematisk for å styrke pasientsikkerheten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Styrke samarbeidet mellom fagorganisasjonene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Bidra til å bekjempe useriøse aktører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Videreformidle betydningen komplementær og alternativ medisin har i dagens samfunn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Bidra med å bygge broer (ikke murer) mellom naturmedisin og skolemedisin – for pasientens beste</a:t>
            </a:r>
          </a:p>
          <a:p>
            <a:pPr>
              <a:buFont typeface="Wingdings" panose="05000000000000000000" pitchFamily="2" charset="2"/>
              <a:buChar char="Ø"/>
            </a:pPr>
            <a:endParaRPr lang="nb-NO" dirty="0"/>
          </a:p>
          <a:p>
            <a:pPr>
              <a:buFont typeface="Wingdings" panose="05000000000000000000" pitchFamily="2" charset="2"/>
              <a:buChar char="Ø"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C2F5E87-2533-4797-81D4-A4ACCFC4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Lidia I. Myhre, generalsekretær NNH</a:t>
            </a:r>
          </a:p>
        </p:txBody>
      </p:sp>
    </p:spTree>
    <p:extLst>
      <p:ext uri="{BB962C8B-B14F-4D97-AF65-F5344CB8AC3E}">
        <p14:creationId xmlns:p14="http://schemas.microsoft.com/office/powerpoint/2010/main" val="1195875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553F17-27B7-4D8C-8D0C-1A6BB84F8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Den virkelige løsningen er i politikernes hender: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AE977-C2A7-4B55-A7A7-3196206C7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Sette regjeringens hasteforslag om innføring av merverdiavgift på helsehjelp på vent - og utrede saken!</a:t>
            </a:r>
          </a:p>
          <a:p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Sette ned et bredt sammensatt utvalg som kommer med en innstilling overfor Helse- og omsorgsdepartementet og Stortinget!</a:t>
            </a:r>
          </a:p>
          <a:p>
            <a:r>
              <a:rPr lang="nb-NO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Rydde opp i registerordningen og innføre fagkrav, slik at useriøse aktører utelukkes fra registeret!</a:t>
            </a:r>
          </a:p>
          <a:p>
            <a:r>
              <a:rPr lang="nb-NO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Legge til rette for videreutviklingen av fagskolene og på den måten skape motivasjon hos unge mennesker som velger terapeutyrket til sitt levebrød! </a:t>
            </a:r>
          </a:p>
          <a:p>
            <a:r>
              <a:rPr lang="nb-NO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Lytte til fagorganisasjonene som vet best hvor skoen trykker!</a:t>
            </a:r>
          </a:p>
          <a:p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Slutte å marginalisere den naturmedisinske behandlingstradisjonen, og anerkjenne de som gjør en arbeidsinnsats for samfunnet!</a:t>
            </a:r>
          </a:p>
          <a:p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Bevilge mer midler til forskning innen komplementær og alternativ medisin!</a:t>
            </a:r>
          </a:p>
          <a:p>
            <a:endParaRPr lang="nb-NO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5982D43-D66B-4C07-8890-D3E963923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Lidia I. Myhre, generalsekretær NNH</a:t>
            </a:r>
          </a:p>
        </p:txBody>
      </p:sp>
    </p:spTree>
    <p:extLst>
      <p:ext uri="{BB962C8B-B14F-4D97-AF65-F5344CB8AC3E}">
        <p14:creationId xmlns:p14="http://schemas.microsoft.com/office/powerpoint/2010/main" val="2841118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BE7FB38-02BF-4A5C-9B37-26C7922DB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endParaRPr lang="nb-NO" sz="3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BC7A34D-B2E3-442E-B38B-5FA11A69A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3200" dirty="0"/>
              <a:t>Takk for oppmerksomheten, og lykke til videre med den gode jobben dere gjør!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Lidia I. Myhre</a:t>
            </a:r>
          </a:p>
          <a:p>
            <a:pPr marL="0" indent="0">
              <a:buNone/>
            </a:pPr>
            <a:r>
              <a:rPr lang="nb-N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org@nnh.no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nb-N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www.nnh.no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49D8538-8325-4887-961C-9057A6F24D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92" r="2" b="2"/>
          <a:stretch/>
        </p:blipFill>
        <p:spPr>
          <a:xfrm>
            <a:off x="6788383" y="613147"/>
            <a:ext cx="4565417" cy="559344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5F11939-8935-4839-9C8C-A027D0F6C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Lidia I. Myhre, generalsekretær NNH</a:t>
            </a:r>
          </a:p>
        </p:txBody>
      </p:sp>
    </p:spTree>
    <p:extLst>
      <p:ext uri="{BB962C8B-B14F-4D97-AF65-F5344CB8AC3E}">
        <p14:creationId xmlns:p14="http://schemas.microsoft.com/office/powerpoint/2010/main" val="88216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3518839-1652-4385-8BD8-AD813723B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b-NO" sz="4800"/>
              <a:t>Tema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250B54-CF22-46BC-B39D-7A41BE246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nb-NO" sz="2400" dirty="0"/>
              <a:t>Hva NNH er opptatt av</a:t>
            </a:r>
          </a:p>
          <a:p>
            <a:r>
              <a:rPr lang="nb-NO" sz="2400" dirty="0"/>
              <a:t>Hvilken rolle spiller naturmedisin og alternativ behandling for viktige helseutfordringer i samfunnet</a:t>
            </a:r>
          </a:p>
          <a:p>
            <a:r>
              <a:rPr lang="nb-NO" sz="2400" dirty="0"/>
              <a:t>Hva betyr Regjeringens forslag om merverdi på helsehjelp/alternativ behandling for </a:t>
            </a:r>
            <a:r>
              <a:rPr lang="nb-NO" sz="2400" dirty="0" err="1"/>
              <a:t>Helsenorge</a:t>
            </a:r>
            <a:r>
              <a:rPr lang="nb-NO" sz="2400" dirty="0"/>
              <a:t> og de ulike gruppene som er berørt</a:t>
            </a:r>
          </a:p>
          <a:p>
            <a:r>
              <a:rPr lang="nb-NO" sz="2400" dirty="0"/>
              <a:t>Hvordan kan vi styrke annerkjennelsen til fagmiljøene som komplementerer det tradisjonelle helsevesenet</a:t>
            </a:r>
          </a:p>
          <a:p>
            <a:endParaRPr lang="nb-NO" sz="2400" dirty="0"/>
          </a:p>
          <a:p>
            <a:endParaRPr lang="nb-NO" sz="2400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3935B31-7431-4235-BFCA-5B6AD8218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Lidia I. Myhre, generalsekretær NNH</a:t>
            </a:r>
          </a:p>
        </p:txBody>
      </p:sp>
    </p:spTree>
    <p:extLst>
      <p:ext uri="{BB962C8B-B14F-4D97-AF65-F5344CB8AC3E}">
        <p14:creationId xmlns:p14="http://schemas.microsoft.com/office/powerpoint/2010/main" val="3883285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F4E2A48-5EE3-4180-ABE0-E4129F019E28}"/>
              </a:ext>
            </a:extLst>
          </p:cNvPr>
          <p:cNvSpPr/>
          <p:nvPr/>
        </p:nvSpPr>
        <p:spPr>
          <a:xfrm>
            <a:off x="684213" y="1527175"/>
            <a:ext cx="7724775" cy="380365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1500" dirty="0"/>
              <a:t>Norske Naturterapeuters Hovedorganisasjon er landets største fagorganisasjon for naturterapeuter. Gjennom fokus på pasientsikkerhet, kompetanseheving og helseinnovasjon, arbeider vi kontinuerlig for å gi pasienter og brukere et trygt naturmedisinsk behandlingstilbud.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15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nb-NO" sz="1500" dirty="0"/>
              <a:t>VISJON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1500" i="1" dirty="0"/>
              <a:t>Alle innbyggere, uavhengig av geografi og økonomi, får tilgang til et trygt naturmedisinsk tilbud både innenfor helseinstitusjoner, bedriftshelsetjenester, helsefremmende institusjoner og i privat praksis.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15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nb-NO" sz="1500" dirty="0"/>
              <a:t>FORMÅL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1500" dirty="0"/>
              <a:t>Å være den øverste utøvende og rådgivende fagorganisasjon for norske naturterapeuter, samt bidra til naturterapiers utbredelse og tilgjengelighet slik at det er til gavn for det enkelte individ ved å forebygge sykdom og fremme helse.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B5CCF91-C38B-4211-B0BD-7C1557C2E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538" y="1527175"/>
            <a:ext cx="3016250" cy="3803650"/>
          </a:xfrm>
          <a:prstGeom prst="rect">
            <a:avLst/>
          </a:prstGeom>
        </p:spPr>
      </p:pic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D78A76DF-5BBE-4C03-9516-E18F7C6E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Lidia I. Myhre, generalsekretær NNH</a:t>
            </a:r>
          </a:p>
        </p:txBody>
      </p:sp>
    </p:spTree>
    <p:extLst>
      <p:ext uri="{BB962C8B-B14F-4D97-AF65-F5344CB8AC3E}">
        <p14:creationId xmlns:p14="http://schemas.microsoft.com/office/powerpoint/2010/main" val="58682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BAD9D2-A2B5-4819-9382-56C524763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>
                <a:solidFill>
                  <a:srgbClr val="0070C0"/>
                </a:solidFill>
              </a:rPr>
              <a:t>	NNH er en del av et internasjonalt fagmiljø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F0B3864-482E-4353-91F7-A6795874A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956721" cy="5028893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1026" name="Picture 2" descr="Minimum Educational Criteria for membership of the ETCMA 2013">
            <a:extLst>
              <a:ext uri="{FF2B5EF4-FFF2-40B4-BE49-F238E27FC236}">
                <a16:creationId xmlns:a16="http://schemas.microsoft.com/office/drawing/2014/main" id="{A1E17591-3FE4-4E74-9902-5D8B5C530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45" y="3529198"/>
            <a:ext cx="4448175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C89CF8C-7522-4120-BBF9-6D0D0F2FA890}"/>
              </a:ext>
            </a:extLst>
          </p:cNvPr>
          <p:cNvSpPr txBox="1"/>
          <p:nvPr/>
        </p:nvSpPr>
        <p:spPr>
          <a:xfrm>
            <a:off x="1268141" y="4707771"/>
            <a:ext cx="449888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rgbClr val="0070C0"/>
                </a:solidFill>
              </a:rPr>
              <a:t>NRF - Nordisk </a:t>
            </a:r>
            <a:r>
              <a:rPr lang="en-US" sz="2000" b="1" dirty="0" err="1">
                <a:solidFill>
                  <a:srgbClr val="0070C0"/>
                </a:solidFill>
              </a:rPr>
              <a:t>Refleksologi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Nettverk</a:t>
            </a:r>
            <a:endParaRPr lang="en-US" sz="2000" b="1" dirty="0">
              <a:solidFill>
                <a:srgbClr val="0070C0"/>
              </a:solidFill>
            </a:endParaRPr>
          </a:p>
          <a:p>
            <a:pPr lvl="0"/>
            <a:endParaRPr lang="nb-NO" dirty="0">
              <a:solidFill>
                <a:srgbClr val="0070C0"/>
              </a:solidFill>
            </a:endParaRPr>
          </a:p>
          <a:p>
            <a:pPr lvl="0"/>
            <a:r>
              <a:rPr lang="nb-NO" b="1" dirty="0">
                <a:solidFill>
                  <a:srgbClr val="0070C0"/>
                </a:solidFill>
              </a:rPr>
              <a:t>NSK - Nordisk </a:t>
            </a:r>
            <a:r>
              <a:rPr lang="nb-NO" b="1" dirty="0" err="1">
                <a:solidFill>
                  <a:srgbClr val="0070C0"/>
                </a:solidFill>
              </a:rPr>
              <a:t>SamarbeidsKomite</a:t>
            </a:r>
            <a:r>
              <a:rPr lang="nb-NO" b="1" dirty="0">
                <a:solidFill>
                  <a:srgbClr val="0070C0"/>
                </a:solidFill>
              </a:rPr>
              <a:t> for komplementær og alternativ medisin</a:t>
            </a:r>
          </a:p>
          <a:p>
            <a:pPr lvl="0"/>
            <a:endParaRPr lang="nb-NO" dirty="0">
              <a:solidFill>
                <a:srgbClr val="0070C0"/>
              </a:solidFill>
            </a:endParaRPr>
          </a:p>
          <a:p>
            <a:pPr lvl="0"/>
            <a:r>
              <a:rPr lang="nb-NO" b="1" dirty="0" err="1">
                <a:solidFill>
                  <a:srgbClr val="0070C0"/>
                </a:solidFill>
              </a:rPr>
              <a:t>Freie</a:t>
            </a:r>
            <a:r>
              <a:rPr lang="nb-NO" b="1" dirty="0">
                <a:solidFill>
                  <a:srgbClr val="0070C0"/>
                </a:solidFill>
              </a:rPr>
              <a:t> Heilpraktiker, Tyskland</a:t>
            </a:r>
          </a:p>
        </p:txBody>
      </p:sp>
      <p:pic>
        <p:nvPicPr>
          <p:cNvPr id="11" name="Bilde 10" descr="Et bilde som inneholder utendørs, fjell, skilt, vann&#10;&#10;Automatisk generert beskrivelse">
            <a:extLst>
              <a:ext uri="{FF2B5EF4-FFF2-40B4-BE49-F238E27FC236}">
                <a16:creationId xmlns:a16="http://schemas.microsoft.com/office/drawing/2014/main" id="{8706C140-AB51-4D5D-BC91-BB5BF0F9A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136" y="1758156"/>
            <a:ext cx="4029020" cy="3699163"/>
          </a:xfrm>
          <a:prstGeom prst="rect">
            <a:avLst/>
          </a:prstGeom>
        </p:spPr>
      </p:pic>
      <p:pic>
        <p:nvPicPr>
          <p:cNvPr id="4" name="Picture 2" descr="Norske Naturterapeuters Hovedorganisasjon | World Naturopathic Federation -  Norske Naturterapeuters Hovedorganisasjon">
            <a:extLst>
              <a:ext uri="{FF2B5EF4-FFF2-40B4-BE49-F238E27FC236}">
                <a16:creationId xmlns:a16="http://schemas.microsoft.com/office/drawing/2014/main" id="{8C8A19D6-0282-42DA-80A5-22F687D59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45" y="1758156"/>
            <a:ext cx="4612883" cy="157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6193F7F7-A678-46F0-905B-084A81C94D86}"/>
              </a:ext>
            </a:extLst>
          </p:cNvPr>
          <p:cNvSpPr txBox="1"/>
          <p:nvPr/>
        </p:nvSpPr>
        <p:spPr>
          <a:xfrm>
            <a:off x="7250136" y="5592256"/>
            <a:ext cx="4730397" cy="645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Program BG 07 „Initiatives for public health” Fund for bilateral relations 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FEF94A3-C285-4A2A-A613-03A1D8E9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Lidia I. Myhre, generalsekretær NNH</a:t>
            </a:r>
          </a:p>
        </p:txBody>
      </p:sp>
    </p:spTree>
    <p:extLst>
      <p:ext uri="{BB962C8B-B14F-4D97-AF65-F5344CB8AC3E}">
        <p14:creationId xmlns:p14="http://schemas.microsoft.com/office/powerpoint/2010/main" val="798397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ECD75A3-EB2D-4339-A716-2D6AEC368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z="2200" dirty="0"/>
              <a:t>Hvordan bidrar naturmedisin og alternativ behandling i arbeidet med  viktige helseutfordringer i samfunnet?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0F08A9-E6E8-4BD8-9575-9B43593FA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nb-NO" sz="1700" dirty="0"/>
              <a:t>Behandler og forebygger lidelser og plager (fysiske og psykiske)</a:t>
            </a:r>
          </a:p>
          <a:p>
            <a:r>
              <a:rPr lang="nb-NO" sz="1700" dirty="0"/>
              <a:t>Bruker ikke-medikamentelle og lav-</a:t>
            </a:r>
            <a:r>
              <a:rPr lang="nb-NO" sz="1700" dirty="0" err="1"/>
              <a:t>invasive</a:t>
            </a:r>
            <a:r>
              <a:rPr lang="nb-NO" sz="1700" dirty="0"/>
              <a:t> behandlingsmetoder </a:t>
            </a:r>
          </a:p>
          <a:p>
            <a:r>
              <a:rPr lang="nb-NO" sz="1700" dirty="0"/>
              <a:t>Har fokus på mindre bruk av antibiotika og smertestillende der det er mulig</a:t>
            </a:r>
          </a:p>
          <a:p>
            <a:r>
              <a:rPr lang="nb-NO" sz="1700" dirty="0"/>
              <a:t>Har fokus på helseforebygging – sunn livsstil, ernæring, fysisk aktivitet og psykisk helse</a:t>
            </a:r>
          </a:p>
          <a:p>
            <a:r>
              <a:rPr lang="nb-NO" sz="1700" dirty="0"/>
              <a:t>Gir rådgivning om hjelp til selvhjelp og livsmestring</a:t>
            </a:r>
          </a:p>
          <a:p>
            <a:r>
              <a:rPr lang="nb-NO" sz="1700" dirty="0"/>
              <a:t>Er et verdifullt supplement til, og avlaster det ordinære helsevesenet</a:t>
            </a:r>
          </a:p>
          <a:p>
            <a:r>
              <a:rPr lang="nb-NO" sz="1700" dirty="0"/>
              <a:t>Er opptatt av å skape en konstruktiv motkultur til dominerende tankemodeller innen dagens medisin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AC72FC0-F4F9-4514-B80E-89B02C4CFA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" r="34605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94D1147-75B0-48C4-A57D-4539573DC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Lidia I. Myhre, generalsekretær NNH</a:t>
            </a:r>
          </a:p>
        </p:txBody>
      </p:sp>
    </p:spTree>
    <p:extLst>
      <p:ext uri="{BB962C8B-B14F-4D97-AF65-F5344CB8AC3E}">
        <p14:creationId xmlns:p14="http://schemas.microsoft.com/office/powerpoint/2010/main" val="1624411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3ACAD6-5ED1-4735-B5A1-DA5EF3053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41" y="184559"/>
            <a:ext cx="11654903" cy="13422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nb-NO" sz="2200" b="1" dirty="0"/>
              <a:t>Er det rettferdig at d</a:t>
            </a:r>
            <a:r>
              <a:rPr lang="nb-NO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 naturmedisinske behandlingstradisjonen neglisjeres; fagutdannede t</a:t>
            </a:r>
            <a:r>
              <a:rPr lang="nb-NO" sz="2200" b="1" dirty="0"/>
              <a:t>erapeuter, studenter fagskoler og fagorganisasjoner blir mobbet – fordi useriøse aktører har fått lov til å operere innen bransjen?</a:t>
            </a: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Søk medlemskap i NNH">
            <a:extLst>
              <a:ext uri="{FF2B5EF4-FFF2-40B4-BE49-F238E27FC236}">
                <a16:creationId xmlns:a16="http://schemas.microsoft.com/office/drawing/2014/main" id="{EC17EF22-345D-4A9F-B395-8431AB8B9C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7" r="18292" b="-2"/>
          <a:stretch/>
        </p:blipFill>
        <p:spPr bwMode="auto">
          <a:xfrm>
            <a:off x="614192" y="2133449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lassholder for innhold 32">
            <a:extLst>
              <a:ext uri="{FF2B5EF4-FFF2-40B4-BE49-F238E27FC236}">
                <a16:creationId xmlns:a16="http://schemas.microsoft.com/office/drawing/2014/main" id="{034345A4-5665-4664-81B9-CCBBE37903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" b="17402"/>
          <a:stretch/>
        </p:blipFill>
        <p:spPr>
          <a:xfrm>
            <a:off x="7535778" y="2508308"/>
            <a:ext cx="4042030" cy="270964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0DBD241E-0E11-4A9A-9E45-AA077069D968}"/>
              </a:ext>
            </a:extLst>
          </p:cNvPr>
          <p:cNvSpPr txBox="1"/>
          <p:nvPr/>
        </p:nvSpPr>
        <p:spPr>
          <a:xfrm>
            <a:off x="8313490" y="5319639"/>
            <a:ext cx="2966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VG 17.06.18, Marie Golimo Kingsrød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90114E8-9EF9-4899-ADA7-DEAF38CE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Lidia I. Myhre, generalsekretær NNH</a:t>
            </a:r>
          </a:p>
        </p:txBody>
      </p:sp>
    </p:spTree>
    <p:extLst>
      <p:ext uri="{BB962C8B-B14F-4D97-AF65-F5344CB8AC3E}">
        <p14:creationId xmlns:p14="http://schemas.microsoft.com/office/powerpoint/2010/main" val="3726168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DA47BC-3069-47F5-8257-24B3B1F76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927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Helse- og omsorgsminister Bent HøieBorgos Foto AS">
            <a:extLst>
              <a:ext uri="{FF2B5EF4-FFF2-40B4-BE49-F238E27FC236}">
                <a16:creationId xmlns:a16="http://schemas.microsoft.com/office/drawing/2014/main" id="{E39AC098-C757-4899-8C76-05288FBB7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59" y="540969"/>
            <a:ext cx="2648371" cy="353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AE95D8F-9825-4222-8846-E3461598C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231781C-DA16-4B6F-835D-0E3E227E906D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Regjeringen har foreslått å oppheve unntaket for merverdiavgift for alternativbehandling fra 01.01.2021</a:t>
            </a:r>
          </a:p>
        </p:txBody>
      </p:sp>
      <p:pic>
        <p:nvPicPr>
          <p:cNvPr id="9" name="Picture 4" descr="Information about Høyre in English | Høyre">
            <a:extLst>
              <a:ext uri="{FF2B5EF4-FFF2-40B4-BE49-F238E27FC236}">
                <a16:creationId xmlns:a16="http://schemas.microsoft.com/office/drawing/2014/main" id="{8368B58A-616E-40AE-A207-D01374C15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1" y="1824520"/>
            <a:ext cx="2659472" cy="96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tensland, Sveinung">
            <a:extLst>
              <a:ext uri="{FF2B5EF4-FFF2-40B4-BE49-F238E27FC236}">
                <a16:creationId xmlns:a16="http://schemas.microsoft.com/office/drawing/2014/main" id="{5A585F0D-5EE9-4BC6-ABFE-D3B340CC6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0143" y="539306"/>
            <a:ext cx="2646677" cy="353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2B920A-73AD-402A-8EEF-B88E1A939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68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C9EB70-BC82-414A-BF8D-AD7FC6727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609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Jan Tore Sanner">
            <a:extLst>
              <a:ext uri="{FF2B5EF4-FFF2-40B4-BE49-F238E27FC236}">
                <a16:creationId xmlns:a16="http://schemas.microsoft.com/office/drawing/2014/main" id="{E34B4575-DF46-4453-81A8-B0456CF47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5269" y="563282"/>
            <a:ext cx="2648372" cy="353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17665F-0036-444A-8D4A-33AF36A36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0AC1026-4BB0-4DDD-9B5B-6CA16A1D5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Lidia I. Myhre, generalsekretær NNH</a:t>
            </a:r>
          </a:p>
        </p:txBody>
      </p:sp>
    </p:spTree>
    <p:extLst>
      <p:ext uri="{BB962C8B-B14F-4D97-AF65-F5344CB8AC3E}">
        <p14:creationId xmlns:p14="http://schemas.microsoft.com/office/powerpoint/2010/main" val="405164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63FF06F-5A84-4E18-87DC-9C9F029FC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05" y="284912"/>
            <a:ext cx="5043414" cy="422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A57AEFC-6A51-470A-BFF5-85BA92F1A8DF}"/>
              </a:ext>
            </a:extLst>
          </p:cNvPr>
          <p:cNvSpPr txBox="1"/>
          <p:nvPr/>
        </p:nvSpPr>
        <p:spPr>
          <a:xfrm>
            <a:off x="6959972" y="4700699"/>
            <a:ext cx="472128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i="1" dirty="0"/>
              <a:t>«</a:t>
            </a:r>
            <a:r>
              <a:rPr lang="nb-NO" sz="2400" b="1" i="1" dirty="0"/>
              <a:t>Det kommer mer før jeg gir meg. </a:t>
            </a:r>
            <a:r>
              <a:rPr lang="nb-NO" i="1" dirty="0"/>
              <a:t>Denne bransjen har litt for lenge fått operere under samme betingelser som ordinære helsetjenester.»</a:t>
            </a:r>
          </a:p>
          <a:p>
            <a:endParaRPr lang="nb-NO" sz="800" dirty="0"/>
          </a:p>
          <a:p>
            <a:r>
              <a:rPr lang="nb-NO" sz="1200" dirty="0"/>
              <a:t>Sveinung Stensland, Dagens Næringsliv 22.06.2020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A441A04-65AD-4F43-B390-BDB801E632A0}"/>
              </a:ext>
            </a:extLst>
          </p:cNvPr>
          <p:cNvSpPr txBox="1"/>
          <p:nvPr/>
        </p:nvSpPr>
        <p:spPr>
          <a:xfrm>
            <a:off x="167951" y="4700699"/>
            <a:ext cx="6335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333333"/>
                </a:solidFill>
              </a:rPr>
              <a:t>Ø</a:t>
            </a:r>
            <a:r>
              <a:rPr lang="nb-NO" b="0" i="0" dirty="0">
                <a:solidFill>
                  <a:srgbClr val="333333"/>
                </a:solidFill>
                <a:effectLst/>
              </a:rPr>
              <a:t>nsker å fjerne fritak for merverdiavgift på all alternativ</a:t>
            </a:r>
            <a:r>
              <a:rPr lang="nb-NO" b="0" i="1" dirty="0">
                <a:solidFill>
                  <a:srgbClr val="333333"/>
                </a:solidFill>
                <a:effectLst/>
              </a:rPr>
              <a:t> </a:t>
            </a:r>
            <a:r>
              <a:rPr lang="nb-NO" b="0" i="0" dirty="0">
                <a:solidFill>
                  <a:srgbClr val="333333"/>
                </a:solidFill>
                <a:effectLst/>
              </a:rPr>
              <a:t>behandling </a:t>
            </a:r>
            <a:r>
              <a:rPr lang="nb-NO" b="0" i="0" u="sng" dirty="0">
                <a:solidFill>
                  <a:srgbClr val="333333"/>
                </a:solidFill>
                <a:effectLst/>
              </a:rPr>
              <a:t>uten utredning av saken</a:t>
            </a:r>
            <a:r>
              <a:rPr lang="nb-NO" b="0" i="0" dirty="0">
                <a:solidFill>
                  <a:srgbClr val="333333"/>
                </a:solidFill>
                <a:effectLst/>
              </a:rPr>
              <a:t>. </a:t>
            </a:r>
            <a:r>
              <a:rPr lang="nb-NO" dirty="0">
                <a:solidFill>
                  <a:srgbClr val="333333"/>
                </a:solidFill>
              </a:rPr>
              <a:t>Begrunnelse</a:t>
            </a:r>
            <a:r>
              <a:rPr lang="nb-NO" b="0" i="0" dirty="0">
                <a:solidFill>
                  <a:srgbClr val="333333"/>
                </a:solidFill>
                <a:effectLst/>
              </a:rPr>
              <a:t>: </a:t>
            </a:r>
          </a:p>
          <a:p>
            <a:r>
              <a:rPr lang="nb-NO" sz="2400" b="1" i="0" dirty="0">
                <a:solidFill>
                  <a:srgbClr val="333333"/>
                </a:solidFill>
                <a:effectLst/>
              </a:rPr>
              <a:t>«</a:t>
            </a:r>
            <a:r>
              <a:rPr lang="nb-NO" sz="2400" b="1" i="1" dirty="0">
                <a:solidFill>
                  <a:srgbClr val="333333"/>
                </a:solidFill>
                <a:effectLst/>
              </a:rPr>
              <a:t>Det er mer enn nok utredninger på Stortinget»</a:t>
            </a:r>
          </a:p>
          <a:p>
            <a:endParaRPr lang="nb-NO" sz="800" i="1" dirty="0">
              <a:solidFill>
                <a:srgbClr val="333333"/>
              </a:solidFill>
            </a:endParaRPr>
          </a:p>
          <a:p>
            <a:r>
              <a:rPr lang="nb-NO" sz="1200" b="0" i="0" dirty="0">
                <a:solidFill>
                  <a:srgbClr val="333333"/>
                </a:solidFill>
                <a:effectLst/>
              </a:rPr>
              <a:t>Sveinung Stensland, Dagsnytt 18 på NRK 25.04.2018 </a:t>
            </a:r>
          </a:p>
          <a:p>
            <a:endParaRPr lang="nb-NO" sz="16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B4A81D7-4F68-4EFD-B2AD-1BE0436DB116}"/>
              </a:ext>
            </a:extLst>
          </p:cNvPr>
          <p:cNvSpPr txBox="1"/>
          <p:nvPr/>
        </p:nvSpPr>
        <p:spPr>
          <a:xfrm>
            <a:off x="6959972" y="649196"/>
            <a:ext cx="487852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400" b="1" i="0" dirty="0">
                <a:solidFill>
                  <a:srgbClr val="111720"/>
                </a:solidFill>
                <a:effectLst/>
              </a:rPr>
              <a:t>Sveinung Stensland, helsepolitisk talsperson for Høyre: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nb-NO" sz="1400" b="0" i="0" dirty="0">
                <a:solidFill>
                  <a:srgbClr val="111720"/>
                </a:solidFill>
                <a:effectLst/>
              </a:rPr>
              <a:t>Universitetet i Oslo, hovedfag i farmakologi, 1992-1997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nb-NO" sz="1400" b="0" i="0" dirty="0">
                <a:solidFill>
                  <a:srgbClr val="111720"/>
                </a:solidFill>
                <a:effectLst/>
              </a:rPr>
              <a:t>Praktikant, Sjukehusapoteket i Haugesund 1991-1992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nb-NO" sz="1400" b="0" i="0" dirty="0">
                <a:solidFill>
                  <a:srgbClr val="111720"/>
                </a:solidFill>
                <a:effectLst/>
              </a:rPr>
              <a:t>Apotekmedarbeider, Apoteket </a:t>
            </a:r>
            <a:r>
              <a:rPr lang="nb-NO" sz="1400" b="0" i="0" dirty="0" err="1">
                <a:solidFill>
                  <a:srgbClr val="111720"/>
                </a:solidFill>
                <a:effectLst/>
              </a:rPr>
              <a:t>Sfinxen</a:t>
            </a:r>
            <a:r>
              <a:rPr lang="nb-NO" sz="1400" b="0" i="0" dirty="0">
                <a:solidFill>
                  <a:srgbClr val="111720"/>
                </a:solidFill>
                <a:effectLst/>
              </a:rPr>
              <a:t> 1992-1996 (deltid)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nb-NO" sz="1400" b="0" i="0" dirty="0">
                <a:solidFill>
                  <a:srgbClr val="111720"/>
                </a:solidFill>
                <a:effectLst/>
              </a:rPr>
              <a:t>Farmasøyt, Sandvika apotek 1996-1998 (deltid)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nb-NO" sz="1400" b="0" i="0" dirty="0">
                <a:solidFill>
                  <a:srgbClr val="111720"/>
                </a:solidFill>
                <a:effectLst/>
              </a:rPr>
              <a:t>Produksjonsleder, Weifa AS, Kragerø 1998-1999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nb-NO" sz="1400" b="0" i="0" dirty="0">
                <a:solidFill>
                  <a:srgbClr val="111720"/>
                </a:solidFill>
                <a:effectLst/>
              </a:rPr>
              <a:t>Farmasøyt, </a:t>
            </a:r>
            <a:r>
              <a:rPr lang="nb-NO" sz="1400" b="0" i="0" dirty="0" err="1">
                <a:solidFill>
                  <a:srgbClr val="111720"/>
                </a:solidFill>
                <a:effectLst/>
              </a:rPr>
              <a:t>Primex</a:t>
            </a:r>
            <a:r>
              <a:rPr lang="nb-NO" sz="1400" b="0" i="0" dirty="0">
                <a:solidFill>
                  <a:srgbClr val="111720"/>
                </a:solidFill>
                <a:effectLst/>
              </a:rPr>
              <a:t> </a:t>
            </a:r>
            <a:r>
              <a:rPr lang="nb-NO" sz="1400" b="0" i="0" dirty="0" err="1">
                <a:solidFill>
                  <a:srgbClr val="111720"/>
                </a:solidFill>
                <a:effectLst/>
              </a:rPr>
              <a:t>Ingredients</a:t>
            </a:r>
            <a:r>
              <a:rPr lang="nb-NO" sz="1400" b="0" i="0" dirty="0">
                <a:solidFill>
                  <a:srgbClr val="111720"/>
                </a:solidFill>
                <a:effectLst/>
              </a:rPr>
              <a:t> ASA 1999-2000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nb-NO" sz="1400" b="0" i="0" dirty="0">
                <a:solidFill>
                  <a:srgbClr val="111720"/>
                </a:solidFill>
                <a:effectLst/>
              </a:rPr>
              <a:t>Regionssjef, Apotek 1 Norge AS 2000-2011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nb-NO" sz="1400" b="0" i="0" dirty="0">
                <a:solidFill>
                  <a:srgbClr val="111720"/>
                </a:solidFill>
                <a:effectLst/>
              </a:rPr>
              <a:t>Apoteker, Apotek 1 Kopervik 2001-2003</a:t>
            </a:r>
          </a:p>
          <a:p>
            <a:pPr algn="l"/>
            <a:endParaRPr lang="nb-NO" sz="800" b="0" i="0" dirty="0">
              <a:solidFill>
                <a:srgbClr val="11172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nb-NO" sz="1200" b="0" i="0" dirty="0">
                <a:solidFill>
                  <a:srgbClr val="11172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Kilde: Stortinget</a:t>
            </a:r>
          </a:p>
          <a:p>
            <a:pPr algn="l"/>
            <a:endParaRPr lang="nb-NO" b="0" i="0" dirty="0">
              <a:solidFill>
                <a:srgbClr val="111720"/>
              </a:solidFill>
              <a:effectLst/>
              <a:latin typeface="Berlingske Serif Text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5E785B-67C1-4842-A147-D94EE1318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Lidia I. Myhre, generalsekretær NNH</a:t>
            </a:r>
          </a:p>
        </p:txBody>
      </p:sp>
    </p:spTree>
    <p:extLst>
      <p:ext uri="{BB962C8B-B14F-4D97-AF65-F5344CB8AC3E}">
        <p14:creationId xmlns:p14="http://schemas.microsoft.com/office/powerpoint/2010/main" val="2025282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462F1F-4534-486A-BF43-65360EC1D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1220"/>
          </a:xfrm>
        </p:spPr>
        <p:txBody>
          <a:bodyPr>
            <a:normAutofit/>
          </a:bodyPr>
          <a:lstStyle/>
          <a:p>
            <a:pPr algn="ctr"/>
            <a:r>
              <a:rPr lang="nb-NO" sz="2000" b="1" dirty="0"/>
              <a:t>Regjeringens løp i denne viktige saken for </a:t>
            </a:r>
            <a:r>
              <a:rPr lang="nb-NO" sz="2000" b="1" dirty="0" err="1"/>
              <a:t>Helsenorge</a:t>
            </a:r>
            <a:endParaRPr lang="nb-NO" sz="2000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AC102C-5223-4672-B3F8-A7E08EAD9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0235"/>
            <a:ext cx="10515600" cy="5511567"/>
          </a:xfrm>
        </p:spPr>
        <p:txBody>
          <a:bodyPr>
            <a:normAutofit fontScale="77500" lnSpcReduction="20000"/>
          </a:bodyPr>
          <a:lstStyle/>
          <a:p>
            <a:r>
              <a:rPr lang="nb-NO" sz="2600" dirty="0"/>
              <a:t>Sakens prosess: </a:t>
            </a:r>
            <a:r>
              <a:rPr lang="nb-NO" sz="2600" b="1" dirty="0"/>
              <a:t>udemokratisk og forhastet  </a:t>
            </a:r>
          </a:p>
          <a:p>
            <a:endParaRPr lang="nb-NO" sz="2600" dirty="0"/>
          </a:p>
          <a:p>
            <a:r>
              <a:rPr lang="nb-NO" sz="2600" dirty="0"/>
              <a:t>Dialog med fag- og pasientorganisasjonene </a:t>
            </a:r>
            <a:r>
              <a:rPr lang="nb-NO" sz="2600" b="1" dirty="0"/>
              <a:t>mangler</a:t>
            </a:r>
            <a:endParaRPr lang="nb-NO" sz="2600" dirty="0"/>
          </a:p>
          <a:p>
            <a:endParaRPr lang="nb-NO" sz="2600" dirty="0"/>
          </a:p>
          <a:p>
            <a:r>
              <a:rPr lang="nb-NO" sz="2600" dirty="0"/>
              <a:t>Saken </a:t>
            </a:r>
            <a:r>
              <a:rPr lang="nb-NO" sz="2600" b="1" dirty="0"/>
              <a:t>mangler</a:t>
            </a:r>
            <a:r>
              <a:rPr lang="nb-NO" sz="2600" dirty="0"/>
              <a:t> en grundig konsekvensutredning</a:t>
            </a:r>
            <a:endParaRPr lang="nb-NO" sz="2600" b="1" dirty="0"/>
          </a:p>
          <a:p>
            <a:endParaRPr lang="nb-NO" sz="2600" dirty="0"/>
          </a:p>
          <a:p>
            <a:r>
              <a:rPr lang="nb-NO" sz="2600" dirty="0"/>
              <a:t>Spørsmålet om hvilken betydning forslaget vil få for pasientsikkerhet er </a:t>
            </a:r>
            <a:r>
              <a:rPr lang="nb-NO" sz="2600" b="1" dirty="0"/>
              <a:t>ikke et tema </a:t>
            </a:r>
            <a:r>
              <a:rPr lang="nb-NO" sz="2600" dirty="0"/>
              <a:t>i saken</a:t>
            </a:r>
          </a:p>
          <a:p>
            <a:endParaRPr lang="nb-NO" sz="2600" dirty="0"/>
          </a:p>
          <a:p>
            <a:r>
              <a:rPr lang="nb-NO" sz="2600" dirty="0"/>
              <a:t>Saken er gjort til en </a:t>
            </a:r>
            <a:r>
              <a:rPr lang="nb-NO" sz="2600" b="1" dirty="0"/>
              <a:t>finanssak</a:t>
            </a:r>
            <a:r>
              <a:rPr lang="nb-NO" sz="2600" dirty="0"/>
              <a:t> til fordel for statskassen, i stede for en </a:t>
            </a:r>
            <a:r>
              <a:rPr lang="nb-NO" sz="2600" b="1" dirty="0"/>
              <a:t>helsesak</a:t>
            </a:r>
            <a:r>
              <a:rPr lang="nb-NO" sz="2600" dirty="0"/>
              <a:t> til fordel for folkets helse</a:t>
            </a:r>
          </a:p>
          <a:p>
            <a:pPr marL="0" indent="0">
              <a:buNone/>
            </a:pPr>
            <a:endParaRPr lang="nb-NO" sz="2600" dirty="0"/>
          </a:p>
          <a:p>
            <a:r>
              <a:rPr lang="nb-NO" sz="2600" dirty="0"/>
              <a:t>Fremstillingen av høringssvarene bygger på </a:t>
            </a:r>
            <a:r>
              <a:rPr lang="nb-NO" sz="2600" b="1" dirty="0"/>
              <a:t>kvantitet og ikke kvalitet </a:t>
            </a:r>
          </a:p>
          <a:p>
            <a:endParaRPr lang="nb-NO" sz="2600" dirty="0"/>
          </a:p>
          <a:p>
            <a:r>
              <a:rPr lang="nb-NO" sz="2600" dirty="0"/>
              <a:t>Flere argumenter i saken tas </a:t>
            </a:r>
            <a:r>
              <a:rPr lang="nb-NO" sz="2600" b="1" dirty="0"/>
              <a:t>ut av kontekst</a:t>
            </a:r>
          </a:p>
          <a:p>
            <a:endParaRPr lang="nb-NO" sz="2600" dirty="0"/>
          </a:p>
          <a:p>
            <a:r>
              <a:rPr lang="nb-NO" sz="2600" b="1" dirty="0"/>
              <a:t>Forskjellsbehandling</a:t>
            </a:r>
            <a:r>
              <a:rPr lang="nb-NO" sz="2600" dirty="0"/>
              <a:t>: to (av mange) terapigrupper får momsfritak – uten at det foreligger en troverdig begrunnelse hvorfor, og uten noen dialog med de andre berørte terapeutgruppene</a:t>
            </a:r>
            <a:endParaRPr lang="nb-NO" sz="2600" b="1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CA9B396-7A52-4970-9B09-BFAE853FC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Lidia I. Myhre, generalsekretær NNH</a:t>
            </a:r>
          </a:p>
        </p:txBody>
      </p:sp>
    </p:spTree>
    <p:extLst>
      <p:ext uri="{BB962C8B-B14F-4D97-AF65-F5344CB8AC3E}">
        <p14:creationId xmlns:p14="http://schemas.microsoft.com/office/powerpoint/2010/main" val="589503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1434</Words>
  <Application>Microsoft Office PowerPoint</Application>
  <PresentationFormat>Widescreen</PresentationFormat>
  <Paragraphs>142</Paragraphs>
  <Slides>17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4" baseType="lpstr">
      <vt:lpstr>Arial</vt:lpstr>
      <vt:lpstr>Berlingske Serif Text</vt:lpstr>
      <vt:lpstr>Calibri</vt:lpstr>
      <vt:lpstr>Calibri Light</vt:lpstr>
      <vt:lpstr>Times New Roman</vt:lpstr>
      <vt:lpstr>Wingdings</vt:lpstr>
      <vt:lpstr>Office-tema</vt:lpstr>
      <vt:lpstr>HØSTKONFERANSEN 2020 </vt:lpstr>
      <vt:lpstr>Tema </vt:lpstr>
      <vt:lpstr>PowerPoint-presentasjon</vt:lpstr>
      <vt:lpstr> NNH er en del av et internasjonalt fagmiljø</vt:lpstr>
      <vt:lpstr>Hvordan bidrar naturmedisin og alternativ behandling i arbeidet med  viktige helseutfordringer i samfunnet?</vt:lpstr>
      <vt:lpstr>     Er det rettferdig at den naturmedisinske behandlingstradisjonen neglisjeres; fagutdannede terapeuter, studenter fagskoler og fagorganisasjoner blir mobbet – fordi useriøse aktører har fått lov til å operere innen bransjen? </vt:lpstr>
      <vt:lpstr>PowerPoint-presentasjon</vt:lpstr>
      <vt:lpstr>PowerPoint-presentasjon</vt:lpstr>
      <vt:lpstr>Regjeringens løp i denne viktige saken for Helsenorge</vt:lpstr>
      <vt:lpstr>Konsekvenser av regjeringens forslag</vt:lpstr>
      <vt:lpstr> Menon rapport   MENON-PUBLIKASJON NR. 31/2019  </vt:lpstr>
      <vt:lpstr>Fra Mental Helse Ungdom sine FB-sider: </vt:lpstr>
      <vt:lpstr>Flere konsekvenser av regjeringens forslag</vt:lpstr>
      <vt:lpstr>PowerPoint-presentasjon</vt:lpstr>
      <vt:lpstr>Hva kan bransjen selv gjøre for heve anerkjennelsen til alle behandlere som kompletterer og utfyller det tradisjonelle helsevesenet?</vt:lpstr>
      <vt:lpstr>Den virkelige løsningen er i politikernes hender: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HØSTKONFERANSEN 2020 </dc:title>
  <dc:creator>Lidia I. Myhre</dc:creator>
  <cp:lastModifiedBy>Lidia I. Myhre</cp:lastModifiedBy>
  <cp:revision>27</cp:revision>
  <dcterms:created xsi:type="dcterms:W3CDTF">2020-10-15T22:23:14Z</dcterms:created>
  <dcterms:modified xsi:type="dcterms:W3CDTF">2020-10-16T10:03:03Z</dcterms:modified>
</cp:coreProperties>
</file>